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88" r:id="rId5"/>
  </p:sldMasterIdLst>
  <p:notesMasterIdLst>
    <p:notesMasterId r:id="rId7"/>
  </p:notesMasterIdLst>
  <p:handoutMasterIdLst>
    <p:handoutMasterId r:id="rId8"/>
  </p:handoutMasterIdLst>
  <p:sldIdLst>
    <p:sldId id="2873" r:id="rId6"/>
  </p:sldIdLst>
  <p:sldSz cx="9144000" cy="5143500" type="screen16x9"/>
  <p:notesSz cx="14782800" cy="93726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3108" userDrawn="1">
          <p15:clr>
            <a:srgbClr val="A4A3A4"/>
          </p15:clr>
        </p15:guide>
        <p15:guide id="2" pos="5448" userDrawn="1">
          <p15:clr>
            <a:srgbClr val="A4A3A4"/>
          </p15:clr>
        </p15:guide>
        <p15:guide id="3" pos="288">
          <p15:clr>
            <a:srgbClr val="A4A3A4"/>
          </p15:clr>
        </p15:guide>
        <p15:guide id="4" pos="5760">
          <p15:clr>
            <a:srgbClr val="A4A3A4"/>
          </p15:clr>
        </p15:guide>
        <p15:guide id="5" pos="5568">
          <p15:clr>
            <a:srgbClr val="A4A3A4"/>
          </p15:clr>
        </p15:guide>
        <p15:guide id="6" pos="3072">
          <p15:clr>
            <a:srgbClr val="A4A3A4"/>
          </p15:clr>
        </p15:guide>
        <p15:guide id="7" orient="horz" pos="4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27BF94-C139-E34F-9CC6-8368DA8F9F38}" name="Boris Golubovic" initials="BG" userId="S::bgolubovic@littelfuse.com::d7eb3989-0ec8-4c31-96e0-518a17c841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lison Wolcott" initials="AW" lastIdx="23" clrIdx="0"/>
  <p:cmAuthor id="2" name="Prasad Tawade" initials="PT" lastIdx="36" clrIdx="1">
    <p:extLst>
      <p:ext uri="{19B8F6BF-5375-455C-9EA6-DF929625EA0E}">
        <p15:presenceInfo xmlns:p15="http://schemas.microsoft.com/office/powerpoint/2012/main" userId="S::PTawade@littelfuse.com::59d4b944-fdd9-42b4-8a8d-4b5ac3c618b7" providerId="AD"/>
      </p:ext>
    </p:extLst>
  </p:cmAuthor>
  <p:cmAuthor id="3" name="Boris Golubovic" initials="BG" lastIdx="7" clrIdx="2">
    <p:extLst>
      <p:ext uri="{19B8F6BF-5375-455C-9EA6-DF929625EA0E}">
        <p15:presenceInfo xmlns:p15="http://schemas.microsoft.com/office/powerpoint/2012/main" userId="S::bgolubovic@littelfuse.com::d7eb3989-0ec8-4c31-96e0-518a17c84150" providerId="AD"/>
      </p:ext>
    </p:extLst>
  </p:cmAuthor>
  <p:cmAuthor id="4" name="Binoy Thomas" initials="BT" lastIdx="1" clrIdx="3">
    <p:extLst>
      <p:ext uri="{19B8F6BF-5375-455C-9EA6-DF929625EA0E}">
        <p15:presenceInfo xmlns:p15="http://schemas.microsoft.com/office/powerpoint/2012/main" userId="S::BThomas@Littelfuse.com::a258ff35-6324-40d4-afda-aa115441a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48A23F"/>
    <a:srgbClr val="007E3A"/>
    <a:srgbClr val="000000"/>
    <a:srgbClr val="1D76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54" y="-139"/>
      </p:cViewPr>
      <p:guideLst>
        <p:guide orient="horz" pos="3108"/>
        <p:guide pos="5448"/>
        <p:guide pos="288"/>
        <p:guide pos="5760"/>
        <p:guide pos="5568"/>
        <p:guide pos="3072"/>
        <p:guide orient="horz" pos="420"/>
      </p:guideLst>
    </p:cSldViewPr>
  </p:slideViewPr>
  <p:notesTextViewPr>
    <p:cViewPr>
      <p:scale>
        <a:sx n="1" d="1"/>
        <a:sy n="1" d="1"/>
      </p:scale>
      <p:origin x="0" y="0"/>
    </p:cViewPr>
  </p:notesTextViewPr>
  <p:notesViewPr>
    <p:cSldViewPr snapToGrid="0">
      <p:cViewPr>
        <p:scale>
          <a:sx n="1" d="2"/>
          <a:sy n="1" d="2"/>
        </p:scale>
        <p:origin x="2424" y="4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14" Type="http://schemas.microsoft.com/office/2018/10/relationships/authors" Target="authors.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0DE10D-AABC-DAC7-2220-40104C7E854F}"/>
              </a:ext>
            </a:extLst>
          </p:cNvPr>
          <p:cNvSpPr>
            <a:spLocks noGrp="1"/>
          </p:cNvSpPr>
          <p:nvPr>
            <p:ph type="hdr" sz="quarter"/>
          </p:nvPr>
        </p:nvSpPr>
        <p:spPr>
          <a:xfrm>
            <a:off x="0" y="0"/>
            <a:ext cx="64055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83BB462-6BED-2B5C-A978-B626A9D31473}"/>
              </a:ext>
            </a:extLst>
          </p:cNvPr>
          <p:cNvSpPr>
            <a:spLocks noGrp="1"/>
          </p:cNvSpPr>
          <p:nvPr>
            <p:ph type="dt" sz="quarter" idx="1"/>
          </p:nvPr>
        </p:nvSpPr>
        <p:spPr>
          <a:xfrm>
            <a:off x="8374063" y="0"/>
            <a:ext cx="6405562" cy="469900"/>
          </a:xfrm>
          <a:prstGeom prst="rect">
            <a:avLst/>
          </a:prstGeom>
        </p:spPr>
        <p:txBody>
          <a:bodyPr vert="horz" lIns="91440" tIns="45720" rIns="91440" bIns="45720" rtlCol="0"/>
          <a:lstStyle>
            <a:lvl1pPr algn="r">
              <a:defRPr sz="1200"/>
            </a:lvl1pPr>
          </a:lstStyle>
          <a:p>
            <a:fld id="{964703E2-BAEC-4B24-8282-BCBA07874AF9}" type="datetimeFigureOut">
              <a:rPr lang="en-US" smtClean="0"/>
              <a:t>7/16/2024</a:t>
            </a:fld>
            <a:endParaRPr lang="en-US"/>
          </a:p>
        </p:txBody>
      </p:sp>
      <p:sp>
        <p:nvSpPr>
          <p:cNvPr id="4" name="Footer Placeholder 3">
            <a:extLst>
              <a:ext uri="{FF2B5EF4-FFF2-40B4-BE49-F238E27FC236}">
                <a16:creationId xmlns:a16="http://schemas.microsoft.com/office/drawing/2014/main" id="{0B27CB70-F7C4-7C78-8EA3-081C3A4F531E}"/>
              </a:ext>
            </a:extLst>
          </p:cNvPr>
          <p:cNvSpPr>
            <a:spLocks noGrp="1"/>
          </p:cNvSpPr>
          <p:nvPr>
            <p:ph type="ftr" sz="quarter" idx="2"/>
          </p:nvPr>
        </p:nvSpPr>
        <p:spPr>
          <a:xfrm>
            <a:off x="0" y="8902700"/>
            <a:ext cx="64055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6CDEEC-6997-7B28-90FA-39BFE8E79250}"/>
              </a:ext>
            </a:extLst>
          </p:cNvPr>
          <p:cNvSpPr>
            <a:spLocks noGrp="1"/>
          </p:cNvSpPr>
          <p:nvPr>
            <p:ph type="sldNum" sz="quarter" idx="3"/>
          </p:nvPr>
        </p:nvSpPr>
        <p:spPr>
          <a:xfrm>
            <a:off x="8374063" y="8902700"/>
            <a:ext cx="6405562" cy="469900"/>
          </a:xfrm>
          <a:prstGeom prst="rect">
            <a:avLst/>
          </a:prstGeom>
        </p:spPr>
        <p:txBody>
          <a:bodyPr vert="horz" lIns="91440" tIns="45720" rIns="91440" bIns="45720" rtlCol="0" anchor="b"/>
          <a:lstStyle>
            <a:lvl1pPr algn="r">
              <a:defRPr sz="1200"/>
            </a:lvl1pPr>
          </a:lstStyle>
          <a:p>
            <a:fld id="{C50F8B70-37F5-48E0-910C-0CE0DE3AD3B3}" type="slidenum">
              <a:rPr lang="en-US" smtClean="0"/>
              <a:t>‹#›</a:t>
            </a:fld>
            <a:endParaRPr lang="en-US"/>
          </a:p>
        </p:txBody>
      </p:sp>
    </p:spTree>
    <p:extLst>
      <p:ext uri="{BB962C8B-B14F-4D97-AF65-F5344CB8AC3E}">
        <p14:creationId xmlns:p14="http://schemas.microsoft.com/office/powerpoint/2010/main" val="3112679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55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374063" y="0"/>
            <a:ext cx="6405562" cy="469900"/>
          </a:xfrm>
          <a:prstGeom prst="rect">
            <a:avLst/>
          </a:prstGeom>
        </p:spPr>
        <p:txBody>
          <a:bodyPr vert="horz" lIns="91440" tIns="45720" rIns="91440" bIns="45720" rtlCol="0"/>
          <a:lstStyle>
            <a:lvl1pPr algn="r">
              <a:defRPr sz="1200"/>
            </a:lvl1pPr>
          </a:lstStyle>
          <a:p>
            <a:fld id="{1830B532-BAB8-DF41-9472-E0822CB2813C}" type="datetimeFigureOut">
              <a:rPr lang="en-US" smtClean="0"/>
              <a:t>7/16/2024</a:t>
            </a:fld>
            <a:endParaRPr lang="en-US"/>
          </a:p>
        </p:txBody>
      </p:sp>
      <p:sp>
        <p:nvSpPr>
          <p:cNvPr id="4" name="Slide Image Placeholder 3"/>
          <p:cNvSpPr>
            <a:spLocks noGrp="1" noRot="1" noChangeAspect="1"/>
          </p:cNvSpPr>
          <p:nvPr>
            <p:ph type="sldImg" idx="2"/>
          </p:nvPr>
        </p:nvSpPr>
        <p:spPr>
          <a:xfrm>
            <a:off x="4578350" y="1171575"/>
            <a:ext cx="5626100" cy="31638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77963" y="4510088"/>
            <a:ext cx="11826875" cy="36909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700"/>
            <a:ext cx="64055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374063" y="8902700"/>
            <a:ext cx="6405562" cy="469900"/>
          </a:xfrm>
          <a:prstGeom prst="rect">
            <a:avLst/>
          </a:prstGeom>
        </p:spPr>
        <p:txBody>
          <a:bodyPr vert="horz" lIns="91440" tIns="45720" rIns="91440" bIns="45720" rtlCol="0" anchor="b"/>
          <a:lstStyle>
            <a:lvl1pPr algn="r">
              <a:defRPr sz="1200"/>
            </a:lvl1pPr>
          </a:lstStyle>
          <a:p>
            <a:fld id="{F2534E0A-52D0-A64A-A537-8046F185D009}" type="slidenum">
              <a:rPr lang="en-US" smtClean="0"/>
              <a:t>‹#›</a:t>
            </a:fld>
            <a:endParaRPr lang="en-US"/>
          </a:p>
        </p:txBody>
      </p:sp>
    </p:spTree>
    <p:extLst>
      <p:ext uri="{BB962C8B-B14F-4D97-AF65-F5344CB8AC3E}">
        <p14:creationId xmlns:p14="http://schemas.microsoft.com/office/powerpoint/2010/main" val="185415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littelfuse.com/disclaimer-electronics"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Rectangle 1"/>
          <p:cNvSpPr/>
          <p:nvPr/>
        </p:nvSpPr>
        <p:spPr>
          <a:xfrm>
            <a:off x="5168348" y="0"/>
            <a:ext cx="3975652" cy="5143500"/>
          </a:xfrm>
          <a:prstGeom prst="rect">
            <a:avLst/>
          </a:prstGeom>
          <a:solidFill>
            <a:srgbClr val="007E3A"/>
          </a:solidFill>
          <a:ln>
            <a:noFill/>
          </a:ln>
          <a:effectLst>
            <a:outerShdw blurRad="215900" dist="76200" dir="108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a:spLocks noChangeArrowheads="1"/>
          </p:cNvSpPr>
          <p:nvPr/>
        </p:nvSpPr>
        <p:spPr bwMode="auto">
          <a:xfrm>
            <a:off x="1560520"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7" name="TextBox 6"/>
          <p:cNvSpPr txBox="1"/>
          <p:nvPr/>
        </p:nvSpPr>
        <p:spPr>
          <a:xfrm>
            <a:off x="8488364" y="4792267"/>
            <a:ext cx="325730" cy="230832"/>
          </a:xfrm>
          <a:prstGeom prst="rect">
            <a:avLst/>
          </a:prstGeom>
          <a:noFill/>
        </p:spPr>
        <p:txBody>
          <a:bodyPr wrap="none">
            <a:spAutoFit/>
          </a:bodyPr>
          <a:lstStyle/>
          <a:p>
            <a:fld id="{5FE0A9E2-9A2D-4929-8462-D6DDEDD4AEA7}"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5" name="Title Placeholder 1"/>
          <p:cNvSpPr>
            <a:spLocks noGrp="1"/>
          </p:cNvSpPr>
          <p:nvPr>
            <p:ph type="title"/>
          </p:nvPr>
        </p:nvSpPr>
        <p:spPr>
          <a:xfrm>
            <a:off x="5461820" y="185530"/>
            <a:ext cx="3456891" cy="1838714"/>
          </a:xfrm>
          <a:prstGeom prst="rect">
            <a:avLst/>
          </a:prstGeom>
        </p:spPr>
        <p:txBody>
          <a:bodyPr rtlCol="0" anchor="b" anchorCtr="0">
            <a:noAutofit/>
          </a:bodyPr>
          <a:lstStyle>
            <a:lvl1pPr>
              <a:defRPr b="0">
                <a:solidFill>
                  <a:schemeClr val="bg1"/>
                </a:solidFill>
              </a:defRPr>
            </a:lvl1pPr>
          </a:lstStyle>
          <a:p>
            <a:r>
              <a:rPr lang="en-US"/>
              <a:t>Click to edit Master title style</a:t>
            </a:r>
          </a:p>
        </p:txBody>
      </p:sp>
      <p:cxnSp>
        <p:nvCxnSpPr>
          <p:cNvPr id="14" name="Straight Connector 13"/>
          <p:cNvCxnSpPr/>
          <p:nvPr/>
        </p:nvCxnSpPr>
        <p:spPr>
          <a:xfrm>
            <a:off x="5546035" y="2057400"/>
            <a:ext cx="3180770" cy="0"/>
          </a:xfrm>
          <a:prstGeom prst="line">
            <a:avLst/>
          </a:prstGeom>
          <a:ln>
            <a:solidFill>
              <a:srgbClr val="F2F5EE"/>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59460" y="3892309"/>
            <a:ext cx="1788744" cy="577498"/>
          </a:xfrm>
          <a:prstGeom prst="rect">
            <a:avLst/>
          </a:prstGeom>
        </p:spPr>
      </p:pic>
      <p:sp>
        <p:nvSpPr>
          <p:cNvPr id="9" name="Text Placeholder 3"/>
          <p:cNvSpPr>
            <a:spLocks noGrp="1"/>
          </p:cNvSpPr>
          <p:nvPr>
            <p:ph type="body" sz="quarter" idx="10" hasCustomPrompt="1"/>
          </p:nvPr>
        </p:nvSpPr>
        <p:spPr>
          <a:xfrm>
            <a:off x="5457019" y="2128838"/>
            <a:ext cx="3462130" cy="969264"/>
          </a:xfrm>
        </p:spPr>
        <p:txBody>
          <a:bodyP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b="0" cap="none" spc="0" baseline="0">
                <a:ln w="0"/>
                <a:solidFill>
                  <a:schemeClr val="bg1"/>
                </a:solidFill>
                <a:effectLst/>
                <a:latin typeface="+mn-lt"/>
              </a:defRPr>
            </a:lvl1pPr>
            <a:lvl2pPr marL="457200" indent="0">
              <a:buNone/>
              <a:defRPr sz="1700"/>
            </a:lvl2pPr>
            <a:lvl3pPr marL="914400" indent="0">
              <a:buNone/>
              <a:defRPr sz="1600"/>
            </a:lvl3pPr>
            <a:lvl4pPr marL="1371600" indent="0">
              <a:buNone/>
              <a:defRPr sz="1600"/>
            </a:lvl4pPr>
            <a:lvl5pPr marL="1828800" indent="0">
              <a:buNone/>
              <a:defRPr sz="1600"/>
            </a:lvl5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t>Optional Subhead Here 14pt, 1 line max</a:t>
            </a:r>
            <a:br>
              <a:rPr lang="en-US" sz="1400" dirty="0"/>
            </a:br>
            <a:r>
              <a:rPr lang="en-US" sz="1400" dirty="0"/>
              <a:t>Insert Date Here Month Day 2023</a:t>
            </a:r>
          </a:p>
          <a:p>
            <a:pPr lvl="0"/>
            <a:endParaRPr lang="en-US" dirty="0"/>
          </a:p>
        </p:txBody>
      </p:sp>
      <p:sp>
        <p:nvSpPr>
          <p:cNvPr id="11" name="TextBox 4"/>
          <p:cNvSpPr txBox="1">
            <a:spLocks noChangeArrowheads="1"/>
          </p:cNvSpPr>
          <p:nvPr/>
        </p:nvSpPr>
        <p:spPr bwMode="auto">
          <a:xfrm>
            <a:off x="1560520"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3" name="TextBox 12"/>
          <p:cNvSpPr txBox="1"/>
          <p:nvPr/>
        </p:nvSpPr>
        <p:spPr>
          <a:xfrm>
            <a:off x="8488364" y="4792267"/>
            <a:ext cx="325730" cy="230832"/>
          </a:xfrm>
          <a:prstGeom prst="rect">
            <a:avLst/>
          </a:prstGeom>
          <a:noFill/>
        </p:spPr>
        <p:txBody>
          <a:bodyPr wrap="none">
            <a:spAutoFit/>
          </a:bodyPr>
          <a:lstStyle/>
          <a:p>
            <a:fld id="{5FE0A9E2-9A2D-4929-8462-D6DDEDD4AEA7}"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17" name="Straight Connector 16"/>
          <p:cNvCxnSpPr/>
          <p:nvPr/>
        </p:nvCxnSpPr>
        <p:spPr>
          <a:xfrm>
            <a:off x="5546035" y="2057400"/>
            <a:ext cx="3310098" cy="0"/>
          </a:xfrm>
          <a:prstGeom prst="line">
            <a:avLst/>
          </a:prstGeom>
          <a:ln>
            <a:solidFill>
              <a:srgbClr val="F2F5EE"/>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59460" y="3892309"/>
            <a:ext cx="1788744" cy="577498"/>
          </a:xfrm>
          <a:prstGeom prst="rect">
            <a:avLst/>
          </a:prstGeom>
        </p:spPr>
      </p:pic>
      <p:pic>
        <p:nvPicPr>
          <p:cNvPr id="3" name="Picture 2">
            <a:extLst>
              <a:ext uri="{FF2B5EF4-FFF2-40B4-BE49-F238E27FC236}">
                <a16:creationId xmlns:a16="http://schemas.microsoft.com/office/drawing/2014/main" id="{6BB839C8-7EAC-CE42-9759-5800B498B709}"/>
              </a:ext>
            </a:extLst>
          </p:cNvPr>
          <p:cNvPicPr>
            <a:picLocks noChangeAspect="1"/>
          </p:cNvPicPr>
          <p:nvPr userDrawn="1"/>
        </p:nvPicPr>
        <p:blipFill>
          <a:blip r:embed="rId3"/>
          <a:stretch>
            <a:fillRect/>
          </a:stretch>
        </p:blipFill>
        <p:spPr>
          <a:xfrm>
            <a:off x="830524" y="774789"/>
            <a:ext cx="3593924" cy="3593924"/>
          </a:xfrm>
          <a:prstGeom prst="rect">
            <a:avLst/>
          </a:prstGeom>
        </p:spPr>
      </p:pic>
    </p:spTree>
    <p:extLst>
      <p:ext uri="{BB962C8B-B14F-4D97-AF65-F5344CB8AC3E}">
        <p14:creationId xmlns:p14="http://schemas.microsoft.com/office/powerpoint/2010/main" val="202892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ank and footer">
    <p:spTree>
      <p:nvGrpSpPr>
        <p:cNvPr id="1" name=""/>
        <p:cNvGrpSpPr/>
        <p:nvPr/>
      </p:nvGrpSpPr>
      <p:grpSpPr>
        <a:xfrm>
          <a:off x="0" y="0"/>
          <a:ext cx="0" cy="0"/>
          <a:chOff x="0" y="0"/>
          <a:chExt cx="0" cy="0"/>
        </a:xfrm>
      </p:grpSpPr>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2023</a:t>
            </a:r>
            <a:endParaRPr lang="en-US" sz="600" dirty="0">
              <a:solidFill>
                <a:schemeClr val="tx1">
                  <a:lumMod val="65000"/>
                  <a:lumOff val="35000"/>
                </a:schemeClr>
              </a:solidFill>
              <a:latin typeface="Arial"/>
              <a:cs typeface="Arial"/>
            </a:endParaRPr>
          </a:p>
        </p:txBody>
      </p:sp>
      <p:sp>
        <p:nvSpPr>
          <p:cNvPr id="12" name="TextBox 11"/>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pic>
        <p:nvPicPr>
          <p:cNvPr id="10"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312806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DA LFUS Blank and footer">
    <p:spTree>
      <p:nvGrpSpPr>
        <p:cNvPr id="1" name=""/>
        <p:cNvGrpSpPr/>
        <p:nvPr/>
      </p:nvGrpSpPr>
      <p:grpSpPr>
        <a:xfrm>
          <a:off x="0" y="0"/>
          <a:ext cx="0" cy="0"/>
          <a:chOff x="0" y="0"/>
          <a:chExt cx="0" cy="0"/>
        </a:xfrm>
      </p:grpSpPr>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Confidential and Proprietary | 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2023</a:t>
            </a:r>
            <a:endParaRPr lang="en-US" sz="600" dirty="0">
              <a:solidFill>
                <a:schemeClr val="tx1">
                  <a:lumMod val="65000"/>
                  <a:lumOff val="35000"/>
                </a:schemeClr>
              </a:solidFill>
              <a:latin typeface="Arial"/>
              <a:cs typeface="Arial"/>
            </a:endParaRPr>
          </a:p>
        </p:txBody>
      </p:sp>
      <p:sp>
        <p:nvSpPr>
          <p:cNvPr id="12" name="TextBox 11"/>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pic>
        <p:nvPicPr>
          <p:cNvPr id="10"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
        <p:nvSpPr>
          <p:cNvPr id="8" name="Rectangle 7">
            <a:extLst>
              <a:ext uri="{FF2B5EF4-FFF2-40B4-BE49-F238E27FC236}">
                <a16:creationId xmlns:a16="http://schemas.microsoft.com/office/drawing/2014/main" id="{AC94DD32-252B-424B-B664-3B0C50D84957}"/>
              </a:ext>
            </a:extLst>
          </p:cNvPr>
          <p:cNvSpPr/>
          <p:nvPr userDrawn="1"/>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chorCtr="1"/>
          <a:lstStyle/>
          <a:p>
            <a:pPr algn="ctr"/>
            <a:r>
              <a:rPr lang="en-US" sz="1400" cap="small">
                <a:solidFill>
                  <a:schemeClr val="bg1"/>
                </a:solidFill>
              </a:rPr>
              <a:t>non-public information – nda required</a:t>
            </a:r>
          </a:p>
        </p:txBody>
      </p:sp>
    </p:spTree>
    <p:extLst>
      <p:ext uri="{BB962C8B-B14F-4D97-AF65-F5344CB8AC3E}">
        <p14:creationId xmlns:p14="http://schemas.microsoft.com/office/powerpoint/2010/main" val="1562906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nternal LFUS Blank and footer">
    <p:spTree>
      <p:nvGrpSpPr>
        <p:cNvPr id="1" name=""/>
        <p:cNvGrpSpPr/>
        <p:nvPr/>
      </p:nvGrpSpPr>
      <p:grpSpPr>
        <a:xfrm>
          <a:off x="0" y="0"/>
          <a:ext cx="0" cy="0"/>
          <a:chOff x="0" y="0"/>
          <a:chExt cx="0" cy="0"/>
        </a:xfrm>
      </p:grpSpPr>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Confidential and Proprietary | 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2023</a:t>
            </a:r>
            <a:endParaRPr lang="en-US" sz="600" dirty="0">
              <a:solidFill>
                <a:schemeClr val="tx1">
                  <a:lumMod val="65000"/>
                  <a:lumOff val="35000"/>
                </a:schemeClr>
              </a:solidFill>
              <a:latin typeface="Arial"/>
              <a:cs typeface="Arial"/>
            </a:endParaRPr>
          </a:p>
        </p:txBody>
      </p:sp>
      <p:sp>
        <p:nvSpPr>
          <p:cNvPr id="12" name="TextBox 11"/>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pic>
        <p:nvPicPr>
          <p:cNvPr id="10"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
        <p:nvSpPr>
          <p:cNvPr id="7" name="Rectangle 6">
            <a:extLst>
              <a:ext uri="{FF2B5EF4-FFF2-40B4-BE49-F238E27FC236}">
                <a16:creationId xmlns:a16="http://schemas.microsoft.com/office/drawing/2014/main" id="{485FA59C-6ED7-3C46-8B96-300CFFC4D496}"/>
              </a:ext>
            </a:extLst>
          </p:cNvPr>
          <p:cNvSpPr/>
          <p:nvPr userDrawn="1"/>
        </p:nvSpPr>
        <p:spPr>
          <a:xfrm>
            <a:off x="0" y="0"/>
            <a:ext cx="228600" cy="5143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chorCtr="1"/>
          <a:lstStyle/>
          <a:p>
            <a:pPr algn="ctr"/>
            <a:r>
              <a:rPr lang="en-US" sz="1400" cap="small">
                <a:solidFill>
                  <a:schemeClr val="bg1"/>
                </a:solidFill>
              </a:rPr>
              <a:t>littelfuse internal</a:t>
            </a:r>
          </a:p>
        </p:txBody>
      </p:sp>
    </p:spTree>
    <p:extLst>
      <p:ext uri="{BB962C8B-B14F-4D97-AF65-F5344CB8AC3E}">
        <p14:creationId xmlns:p14="http://schemas.microsoft.com/office/powerpoint/2010/main" val="2042869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s with Text">
    <p:spTree>
      <p:nvGrpSpPr>
        <p:cNvPr id="1" name=""/>
        <p:cNvGrpSpPr/>
        <p:nvPr/>
      </p:nvGrpSpPr>
      <p:grpSpPr>
        <a:xfrm>
          <a:off x="0" y="0"/>
          <a:ext cx="0" cy="0"/>
          <a:chOff x="0" y="0"/>
          <a:chExt cx="0" cy="0"/>
        </a:xfrm>
      </p:grpSpPr>
      <p:sp>
        <p:nvSpPr>
          <p:cNvPr id="3" name="Picture Placeholder 6"/>
          <p:cNvSpPr>
            <a:spLocks noGrp="1" noChangeAspect="1"/>
          </p:cNvSpPr>
          <p:nvPr/>
        </p:nvSpPr>
        <p:spPr>
          <a:xfrm>
            <a:off x="2670792" y="1318646"/>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sp>
        <p:nvSpPr>
          <p:cNvPr id="16" name="Picture Placeholder 11"/>
          <p:cNvSpPr>
            <a:spLocks noGrp="1"/>
          </p:cNvSpPr>
          <p:nvPr>
            <p:ph type="pic" sz="quarter" idx="10" hasCustomPrompt="1"/>
          </p:nvPr>
        </p:nvSpPr>
        <p:spPr>
          <a:xfrm>
            <a:off x="559602" y="1104555"/>
            <a:ext cx="2619147" cy="1686541"/>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7" name="Title 16"/>
          <p:cNvSpPr>
            <a:spLocks noGrp="1"/>
          </p:cNvSpPr>
          <p:nvPr>
            <p:ph type="title"/>
          </p:nvPr>
        </p:nvSpPr>
        <p:spPr/>
        <p:txBody>
          <a:bodyPr/>
          <a:lstStyle>
            <a:lvl1pPr>
              <a:defRPr>
                <a:solidFill>
                  <a:srgbClr val="007E3A"/>
                </a:solidFill>
              </a:defRPr>
            </a:lvl1pPr>
          </a:lstStyle>
          <a:p>
            <a:r>
              <a:rPr lang="en-US"/>
              <a:t>Click to edit Master title style</a:t>
            </a:r>
          </a:p>
        </p:txBody>
      </p:sp>
      <p:sp>
        <p:nvSpPr>
          <p:cNvPr id="18" name="Picture Placeholder 11"/>
          <p:cNvSpPr>
            <a:spLocks noGrp="1"/>
          </p:cNvSpPr>
          <p:nvPr>
            <p:ph type="pic" sz="quarter" idx="14" hasCustomPrompt="1"/>
          </p:nvPr>
        </p:nvSpPr>
        <p:spPr>
          <a:xfrm>
            <a:off x="559602" y="2905397"/>
            <a:ext cx="2619147" cy="1362718"/>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9" name="Picture Placeholder 11"/>
          <p:cNvSpPr>
            <a:spLocks noGrp="1"/>
          </p:cNvSpPr>
          <p:nvPr>
            <p:ph type="pic" sz="quarter" idx="15" hasCustomPrompt="1"/>
          </p:nvPr>
        </p:nvSpPr>
        <p:spPr>
          <a:xfrm>
            <a:off x="3302802" y="2378183"/>
            <a:ext cx="1987137" cy="1889931"/>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20" name="Picture Placeholder 11"/>
          <p:cNvSpPr>
            <a:spLocks noGrp="1"/>
          </p:cNvSpPr>
          <p:nvPr>
            <p:ph type="pic" sz="quarter" idx="16" hasCustomPrompt="1"/>
          </p:nvPr>
        </p:nvSpPr>
        <p:spPr>
          <a:xfrm>
            <a:off x="3302802" y="1104556"/>
            <a:ext cx="1987137" cy="1159327"/>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4" name="Text Placeholder 3"/>
          <p:cNvSpPr>
            <a:spLocks noGrp="1"/>
          </p:cNvSpPr>
          <p:nvPr>
            <p:ph type="body" sz="quarter" idx="17" hasCustomPrompt="1"/>
          </p:nvPr>
        </p:nvSpPr>
        <p:spPr>
          <a:xfrm>
            <a:off x="5373688" y="1104554"/>
            <a:ext cx="3389312" cy="162721"/>
          </a:xfrm>
        </p:spPr>
        <p:txBody>
          <a:bodyPr anchor="ctr">
            <a:noAutofit/>
          </a:bodyPr>
          <a:lstStyle>
            <a:lvl1pPr marL="0" indent="0">
              <a:buNone/>
              <a:defRPr lang="en-US" sz="1600" b="1" dirty="0">
                <a:solidFill>
                  <a:srgbClr val="107952"/>
                </a:solidFill>
                <a:latin typeface="Arial" charset="0"/>
                <a:ea typeface="Arial" charset="0"/>
                <a:cs typeface="Arial" charset="0"/>
              </a:defRPr>
            </a:lvl1pPr>
          </a:lstStyle>
          <a:p>
            <a:pPr>
              <a:lnSpc>
                <a:spcPct val="150000"/>
              </a:lnSpc>
            </a:pPr>
            <a:r>
              <a:rPr lang="en-US" sz="1600" b="1">
                <a:solidFill>
                  <a:schemeClr val="tx1"/>
                </a:solidFill>
                <a:latin typeface="+mj-lt"/>
                <a:ea typeface="Arial Hebrew" charset="-79"/>
                <a:cs typeface="Arial Hebrew" charset="-79"/>
              </a:rPr>
              <a:t>Place Optional</a:t>
            </a:r>
            <a:r>
              <a:rPr lang="en-US" sz="1600" b="1" baseline="0">
                <a:solidFill>
                  <a:schemeClr val="tx1"/>
                </a:solidFill>
                <a:latin typeface="+mj-lt"/>
                <a:ea typeface="Arial Hebrew" charset="-79"/>
                <a:cs typeface="Arial Hebrew" charset="-79"/>
              </a:rPr>
              <a:t> </a:t>
            </a:r>
            <a:r>
              <a:rPr lang="en-US" sz="1600" b="1">
                <a:solidFill>
                  <a:schemeClr val="tx1"/>
                </a:solidFill>
                <a:latin typeface="+mj-lt"/>
                <a:ea typeface="Arial Hebrew" charset="-79"/>
                <a:cs typeface="Arial Hebrew" charset="-79"/>
              </a:rPr>
              <a:t>Subheading </a:t>
            </a:r>
            <a:r>
              <a:rPr lang="en-US" sz="1600" b="1">
                <a:solidFill>
                  <a:srgbClr val="107952"/>
                </a:solidFill>
                <a:latin typeface="+mj-lt"/>
                <a:ea typeface="Arial Hebrew" charset="-79"/>
                <a:cs typeface="Arial Hebrew" charset="-79"/>
              </a:rPr>
              <a:t>Here</a:t>
            </a:r>
          </a:p>
        </p:txBody>
      </p:sp>
      <p:sp>
        <p:nvSpPr>
          <p:cNvPr id="15" name="Text Placeholder 14"/>
          <p:cNvSpPr>
            <a:spLocks noGrp="1"/>
          </p:cNvSpPr>
          <p:nvPr>
            <p:ph type="body" sz="quarter" idx="18" hasCustomPrompt="1"/>
          </p:nvPr>
        </p:nvSpPr>
        <p:spPr>
          <a:xfrm>
            <a:off x="5373688" y="1387475"/>
            <a:ext cx="3389312" cy="2881313"/>
          </a:xfrm>
        </p:spPr>
        <p:txBody>
          <a:bodyPr>
            <a:normAutofit/>
          </a:bodyPr>
          <a:lstStyle>
            <a:lvl1pPr>
              <a:defRPr sz="1500"/>
            </a:lvl1pPr>
          </a:lstStyle>
          <a:p>
            <a:pPr>
              <a:spcAft>
                <a:spcPts val="900"/>
              </a:spcAft>
            </a:pPr>
            <a:r>
              <a:rPr lang="en-US">
                <a:solidFill>
                  <a:schemeClr val="tx1"/>
                </a:solidFill>
              </a:rPr>
              <a:t>Place additional information here.</a:t>
            </a:r>
          </a:p>
          <a:p>
            <a:pPr>
              <a:spcAft>
                <a:spcPts val="900"/>
              </a:spcAft>
            </a:pPr>
            <a:r>
              <a:rPr lang="en-US">
                <a:solidFill>
                  <a:schemeClr val="tx1"/>
                </a:solidFill>
              </a:rPr>
              <a:t>Place additional information here.</a:t>
            </a:r>
          </a:p>
          <a:p>
            <a:pPr>
              <a:spcAft>
                <a:spcPts val="900"/>
              </a:spcAft>
            </a:pPr>
            <a:r>
              <a:rPr lang="en-US">
                <a:solidFill>
                  <a:schemeClr val="tx1"/>
                </a:solidFill>
              </a:rPr>
              <a:t>Keep it concise and no more than 12 lines of text in 15 point font.</a:t>
            </a:r>
          </a:p>
          <a:p>
            <a:pPr>
              <a:spcAft>
                <a:spcPts val="900"/>
              </a:spcAft>
            </a:pPr>
            <a:r>
              <a:rPr lang="en-US">
                <a:solidFill>
                  <a:schemeClr val="tx1"/>
                </a:solidFill>
              </a:rPr>
              <a:t>Keep it concise and no more than 12 lines of text in 15 point font.</a:t>
            </a:r>
          </a:p>
          <a:p>
            <a:pPr>
              <a:spcAft>
                <a:spcPts val="900"/>
              </a:spcAft>
            </a:pPr>
            <a:r>
              <a:rPr lang="en-US">
                <a:solidFill>
                  <a:schemeClr val="tx1"/>
                </a:solidFill>
              </a:rPr>
              <a:t>Keep it concise and no more than 12 lines of text in 15 point font.</a:t>
            </a:r>
          </a:p>
        </p:txBody>
      </p:sp>
      <p:sp>
        <p:nvSpPr>
          <p:cNvPr id="11" name="Picture Placeholder 6"/>
          <p:cNvSpPr>
            <a:spLocks noGrp="1" noChangeAspect="1"/>
          </p:cNvSpPr>
          <p:nvPr/>
        </p:nvSpPr>
        <p:spPr>
          <a:xfrm>
            <a:off x="2670792" y="1318646"/>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cxnSp>
        <p:nvCxnSpPr>
          <p:cNvPr id="13"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spTree>
    <p:extLst>
      <p:ext uri="{BB962C8B-B14F-4D97-AF65-F5344CB8AC3E}">
        <p14:creationId xmlns:p14="http://schemas.microsoft.com/office/powerpoint/2010/main" val="3523519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Images">
    <p:spTree>
      <p:nvGrpSpPr>
        <p:cNvPr id="1" name=""/>
        <p:cNvGrpSpPr/>
        <p:nvPr/>
      </p:nvGrpSpPr>
      <p:grpSpPr>
        <a:xfrm>
          <a:off x="0" y="0"/>
          <a:ext cx="0" cy="0"/>
          <a:chOff x="0" y="0"/>
          <a:chExt cx="0" cy="0"/>
        </a:xfrm>
      </p:grpSpPr>
      <p:sp>
        <p:nvSpPr>
          <p:cNvPr id="3" name="Picture Placeholder 6"/>
          <p:cNvSpPr>
            <a:spLocks noGrp="1" noChangeAspect="1"/>
          </p:cNvSpPr>
          <p:nvPr/>
        </p:nvSpPr>
        <p:spPr>
          <a:xfrm>
            <a:off x="2670792" y="1239271"/>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sp>
        <p:nvSpPr>
          <p:cNvPr id="17" name="Title 16"/>
          <p:cNvSpPr>
            <a:spLocks noGrp="1"/>
          </p:cNvSpPr>
          <p:nvPr>
            <p:ph type="title"/>
          </p:nvPr>
        </p:nvSpPr>
        <p:spPr/>
        <p:txBody>
          <a:bodyPr/>
          <a:lstStyle>
            <a:lvl1pPr>
              <a:defRPr>
                <a:solidFill>
                  <a:srgbClr val="007E3A"/>
                </a:solidFill>
              </a:defRPr>
            </a:lvl1pPr>
          </a:lstStyle>
          <a:p>
            <a:r>
              <a:rPr lang="en-US"/>
              <a:t>Click to edit Master title style</a:t>
            </a:r>
          </a:p>
        </p:txBody>
      </p:sp>
      <p:sp>
        <p:nvSpPr>
          <p:cNvPr id="14" name="Text Placeholder 3"/>
          <p:cNvSpPr>
            <a:spLocks noGrp="1"/>
          </p:cNvSpPr>
          <p:nvPr>
            <p:ph type="body" sz="quarter" idx="17" hasCustomPrompt="1"/>
          </p:nvPr>
        </p:nvSpPr>
        <p:spPr>
          <a:xfrm>
            <a:off x="457200" y="1076550"/>
            <a:ext cx="3389312" cy="162721"/>
          </a:xfrm>
        </p:spPr>
        <p:txBody>
          <a:bodyPr anchor="ctr">
            <a:noAutofit/>
          </a:bodyPr>
          <a:lstStyle>
            <a:lvl1pPr marL="0" indent="0">
              <a:buNone/>
              <a:defRPr lang="en-US" sz="1600" b="1" dirty="0">
                <a:solidFill>
                  <a:srgbClr val="107952"/>
                </a:solidFill>
                <a:latin typeface="Arial" charset="0"/>
                <a:ea typeface="Arial" charset="0"/>
                <a:cs typeface="Arial" charset="0"/>
              </a:defRPr>
            </a:lvl1pPr>
          </a:lstStyle>
          <a:p>
            <a:pPr>
              <a:lnSpc>
                <a:spcPct val="150000"/>
              </a:lnSpc>
            </a:pPr>
            <a:r>
              <a:rPr lang="en-US" sz="1600" b="1">
                <a:solidFill>
                  <a:schemeClr val="tx1"/>
                </a:solidFill>
                <a:latin typeface="+mj-lt"/>
                <a:ea typeface="Arial Hebrew" charset="-79"/>
                <a:cs typeface="Arial Hebrew" charset="-79"/>
              </a:rPr>
              <a:t>Place Optional</a:t>
            </a:r>
            <a:r>
              <a:rPr lang="en-US" sz="1600" b="1" baseline="0">
                <a:solidFill>
                  <a:schemeClr val="tx1"/>
                </a:solidFill>
                <a:latin typeface="+mj-lt"/>
                <a:ea typeface="Arial Hebrew" charset="-79"/>
                <a:cs typeface="Arial Hebrew" charset="-79"/>
              </a:rPr>
              <a:t> </a:t>
            </a:r>
            <a:r>
              <a:rPr lang="en-US" sz="1600" b="1">
                <a:solidFill>
                  <a:schemeClr val="tx1"/>
                </a:solidFill>
                <a:latin typeface="+mj-lt"/>
                <a:ea typeface="Arial Hebrew" charset="-79"/>
                <a:cs typeface="Arial Hebrew" charset="-79"/>
              </a:rPr>
              <a:t>Subheading </a:t>
            </a:r>
            <a:r>
              <a:rPr lang="en-US" sz="1600" b="1">
                <a:solidFill>
                  <a:srgbClr val="107952"/>
                </a:solidFill>
                <a:latin typeface="+mj-lt"/>
                <a:ea typeface="Arial Hebrew" charset="-79"/>
                <a:cs typeface="Arial Hebrew" charset="-79"/>
              </a:rPr>
              <a:t>Here</a:t>
            </a:r>
          </a:p>
        </p:txBody>
      </p:sp>
      <p:sp>
        <p:nvSpPr>
          <p:cNvPr id="15" name="Text Placeholder 14"/>
          <p:cNvSpPr>
            <a:spLocks noGrp="1"/>
          </p:cNvSpPr>
          <p:nvPr>
            <p:ph type="body" sz="quarter" idx="18" hasCustomPrompt="1"/>
          </p:nvPr>
        </p:nvSpPr>
        <p:spPr>
          <a:xfrm>
            <a:off x="457200" y="1359471"/>
            <a:ext cx="3389312" cy="2898047"/>
          </a:xfrm>
        </p:spPr>
        <p:txBody>
          <a:bodyPr>
            <a:normAutofit/>
          </a:bodyPr>
          <a:lstStyle>
            <a:lvl1pPr>
              <a:defRPr sz="1500"/>
            </a:lvl1pPr>
          </a:lstStyle>
          <a:p>
            <a:pPr>
              <a:spcAft>
                <a:spcPts val="900"/>
              </a:spcAft>
            </a:pPr>
            <a:r>
              <a:rPr lang="en-US">
                <a:solidFill>
                  <a:schemeClr val="tx1"/>
                </a:solidFill>
              </a:rPr>
              <a:t>Place additional information here.</a:t>
            </a:r>
          </a:p>
          <a:p>
            <a:pPr>
              <a:spcAft>
                <a:spcPts val="900"/>
              </a:spcAft>
            </a:pPr>
            <a:r>
              <a:rPr lang="en-US">
                <a:solidFill>
                  <a:schemeClr val="tx1"/>
                </a:solidFill>
              </a:rPr>
              <a:t>Place additional information here.</a:t>
            </a:r>
          </a:p>
          <a:p>
            <a:pPr>
              <a:spcAft>
                <a:spcPts val="900"/>
              </a:spcAft>
            </a:pPr>
            <a:r>
              <a:rPr lang="en-US">
                <a:solidFill>
                  <a:schemeClr val="tx1"/>
                </a:solidFill>
              </a:rPr>
              <a:t>Keep it concise and no more than 12 lines of text in 15 point font.</a:t>
            </a:r>
          </a:p>
          <a:p>
            <a:pPr>
              <a:spcAft>
                <a:spcPts val="900"/>
              </a:spcAft>
            </a:pPr>
            <a:r>
              <a:rPr lang="en-US">
                <a:solidFill>
                  <a:schemeClr val="tx1"/>
                </a:solidFill>
              </a:rPr>
              <a:t>Keep it concise and no more than 12 lines of text in 15 point font.</a:t>
            </a:r>
          </a:p>
          <a:p>
            <a:pPr>
              <a:spcAft>
                <a:spcPts val="900"/>
              </a:spcAft>
            </a:pPr>
            <a:r>
              <a:rPr lang="en-US">
                <a:solidFill>
                  <a:schemeClr val="tx1"/>
                </a:solidFill>
              </a:rPr>
              <a:t>Keep it concise and no more than 12 lines of text in 15 point font.</a:t>
            </a:r>
          </a:p>
        </p:txBody>
      </p:sp>
      <p:sp>
        <p:nvSpPr>
          <p:cNvPr id="11" name="Picture Placeholder 11"/>
          <p:cNvSpPr>
            <a:spLocks noGrp="1"/>
          </p:cNvSpPr>
          <p:nvPr>
            <p:ph type="pic" sz="quarter" idx="19" hasCustomPrompt="1"/>
          </p:nvPr>
        </p:nvSpPr>
        <p:spPr>
          <a:xfrm>
            <a:off x="3960262" y="1090102"/>
            <a:ext cx="1678427" cy="2048103"/>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2" name="Picture Placeholder 11"/>
          <p:cNvSpPr>
            <a:spLocks noGrp="1"/>
          </p:cNvSpPr>
          <p:nvPr>
            <p:ph type="pic" sz="quarter" idx="11" hasCustomPrompt="1"/>
          </p:nvPr>
        </p:nvSpPr>
        <p:spPr>
          <a:xfrm>
            <a:off x="3960262" y="3254028"/>
            <a:ext cx="1678427" cy="1003490"/>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3" name="Picture Placeholder 11"/>
          <p:cNvSpPr>
            <a:spLocks noGrp="1"/>
          </p:cNvSpPr>
          <p:nvPr>
            <p:ph type="pic" sz="quarter" idx="12" hasCustomPrompt="1"/>
          </p:nvPr>
        </p:nvSpPr>
        <p:spPr>
          <a:xfrm>
            <a:off x="5762739" y="1090102"/>
            <a:ext cx="2914333" cy="3167416"/>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a:t>Insert Image Here</a:t>
            </a:r>
          </a:p>
        </p:txBody>
      </p:sp>
      <p:sp>
        <p:nvSpPr>
          <p:cNvPr id="16" name="Picture Placeholder 6"/>
          <p:cNvSpPr>
            <a:spLocks noGrp="1" noChangeAspect="1"/>
          </p:cNvSpPr>
          <p:nvPr/>
        </p:nvSpPr>
        <p:spPr>
          <a:xfrm>
            <a:off x="2670792" y="1239271"/>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cxnSp>
        <p:nvCxnSpPr>
          <p:cNvPr id="19"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spTree>
    <p:extLst>
      <p:ext uri="{BB962C8B-B14F-4D97-AF65-F5344CB8AC3E}">
        <p14:creationId xmlns:p14="http://schemas.microsoft.com/office/powerpoint/2010/main" val="297434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End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B09744-1912-734F-B69C-3111DCADD7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2216" y="2002521"/>
            <a:ext cx="2199569" cy="704248"/>
          </a:xfrm>
          <a:prstGeom prst="rect">
            <a:avLst/>
          </a:prstGeom>
        </p:spPr>
      </p:pic>
      <p:sp>
        <p:nvSpPr>
          <p:cNvPr id="11" name="TextBox 10">
            <a:extLst>
              <a:ext uri="{FF2B5EF4-FFF2-40B4-BE49-F238E27FC236}">
                <a16:creationId xmlns:a16="http://schemas.microsoft.com/office/drawing/2014/main" id="{EF4B98B9-B4E1-D14C-80BF-CD71EB13FA4B}"/>
              </a:ext>
            </a:extLst>
          </p:cNvPr>
          <p:cNvSpPr txBox="1"/>
          <p:nvPr userDrawn="1"/>
        </p:nvSpPr>
        <p:spPr>
          <a:xfrm>
            <a:off x="457200" y="3965986"/>
            <a:ext cx="8229600" cy="996846"/>
          </a:xfrm>
          <a:prstGeom prst="rect">
            <a:avLst/>
          </a:prstGeom>
          <a:noFill/>
        </p:spPr>
        <p:txBody>
          <a:bodyPr wrap="square" rtlCol="0">
            <a:noAutofit/>
          </a:bodyPr>
          <a:lstStyle/>
          <a:p>
            <a:pPr algn="just"/>
            <a:r>
              <a:rPr lang="en-US" sz="800" i="1">
                <a:solidFill>
                  <a:srgbClr val="77787B"/>
                </a:solidFill>
              </a:rPr>
              <a:t>This document is provided by Littelfuse, Inc. (“Littelfuse”) for informational and guideline purposes only. Littelfuse assumes no liability for errors or omissions in this document or for any of the information contained herein. Information is provided on an “as is” and “with all faults” basis for evaluation purposes only. Applications described are for illustrative purposes only and Littelfuse makes no representation that such applications will be suitable for the customer’s specific use without further testing or modification. Littelfuse expressly disclaims all warranties, whether express, implied or statutory, including but not limited to the implied warranties of merchantability and fitness for a particular purpose, and non-infringement.  It is the customer’s sole responsibility to determine suitability for a particular system or use based on their own performance criteria, conditions, specific application, compatibility with other components, and environmental conditions. Customers must independently provide appropriate design and operating safeguards to minimize any risks associated with their applications and products. Read complete Disclaimer Notice at: </a:t>
            </a:r>
            <a:r>
              <a:rPr lang="en-US" sz="800" i="1">
                <a:solidFill>
                  <a:srgbClr val="77787B"/>
                </a:solidFill>
                <a:hlinkClick r:id="rId3"/>
              </a:rPr>
              <a:t>www.littelfuse.com/disclaimer-electronics</a:t>
            </a:r>
            <a:r>
              <a:rPr lang="en-US" sz="800" i="1">
                <a:solidFill>
                  <a:srgbClr val="77787B"/>
                </a:solidFill>
              </a:rPr>
              <a:t>.</a:t>
            </a:r>
          </a:p>
        </p:txBody>
      </p:sp>
    </p:spTree>
    <p:extLst>
      <p:ext uri="{BB962C8B-B14F-4D97-AF65-F5344CB8AC3E}">
        <p14:creationId xmlns:p14="http://schemas.microsoft.com/office/powerpoint/2010/main" val="96647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2023</a:t>
            </a:r>
            <a:endParaRPr lang="en-US" sz="600" dirty="0">
              <a:solidFill>
                <a:schemeClr val="tx1">
                  <a:lumMod val="65000"/>
                  <a:lumOff val="35000"/>
                </a:schemeClr>
              </a:solidFill>
              <a:latin typeface="Arial"/>
              <a:cs typeface="Arial"/>
            </a:endParaRPr>
          </a:p>
        </p:txBody>
      </p:sp>
      <p:sp>
        <p:nvSpPr>
          <p:cNvPr id="12" name="TextBox 11"/>
          <p:cNvSpPr txBox="1"/>
          <p:nvPr userDrawn="1"/>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13"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pic>
        <p:nvPicPr>
          <p:cNvPr id="10"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89510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2" name="Title 1"/>
          <p:cNvSpPr>
            <a:spLocks noGrp="1"/>
          </p:cNvSpPr>
          <p:nvPr>
            <p:ph type="title"/>
          </p:nvPr>
        </p:nvSpPr>
        <p:spPr>
          <a:xfrm>
            <a:off x="457200" y="59870"/>
            <a:ext cx="8229600" cy="739040"/>
          </a:xfrm>
        </p:spPr>
        <p:txBody>
          <a:bodyPr lIns="91440" rIns="91440" anchor="b" anchorCtr="0">
            <a:normAutofit/>
          </a:bodyPr>
          <a:lstStyle>
            <a:lvl1pPr>
              <a:defRPr>
                <a:solidFill>
                  <a:srgbClr val="007E3A"/>
                </a:solidFill>
              </a:defRPr>
            </a:lvl1pPr>
          </a:lstStyle>
          <a:p>
            <a:r>
              <a:rPr lang="en-US"/>
              <a:t>Click to edit Master title style</a:t>
            </a:r>
          </a:p>
        </p:txBody>
      </p:sp>
      <p:sp>
        <p:nvSpPr>
          <p:cNvPr id="3" name="Content Placeholder 2"/>
          <p:cNvSpPr>
            <a:spLocks noGrp="1"/>
          </p:cNvSpPr>
          <p:nvPr>
            <p:ph idx="1"/>
          </p:nvPr>
        </p:nvSpPr>
        <p:spPr>
          <a:xfrm>
            <a:off x="457200" y="857250"/>
            <a:ext cx="8229600" cy="3543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48" name="TextBox 47"/>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66" name="TextBox 65"/>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13" name="TextBox 12"/>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2023</a:t>
            </a:r>
            <a:endParaRPr lang="en-US" sz="600" dirty="0">
              <a:solidFill>
                <a:schemeClr val="tx1">
                  <a:lumMod val="65000"/>
                  <a:lumOff val="35000"/>
                </a:schemeClr>
              </a:solidFill>
              <a:latin typeface="Arial"/>
              <a:cs typeface="Arial"/>
            </a:endParaRPr>
          </a:p>
        </p:txBody>
      </p:sp>
      <p:sp>
        <p:nvSpPr>
          <p:cNvPr id="16" name="TextBox 15"/>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8" name="TextBox 1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21"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pic>
        <p:nvPicPr>
          <p:cNvPr id="17"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180143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NDA LFUS Title and Conten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2" name="Title 1"/>
          <p:cNvSpPr>
            <a:spLocks noGrp="1"/>
          </p:cNvSpPr>
          <p:nvPr>
            <p:ph type="title"/>
          </p:nvPr>
        </p:nvSpPr>
        <p:spPr>
          <a:xfrm>
            <a:off x="457200" y="59870"/>
            <a:ext cx="8229600" cy="739040"/>
          </a:xfrm>
        </p:spPr>
        <p:txBody>
          <a:bodyPr lIns="91440" rIns="91440" anchor="b" anchorCtr="0">
            <a:normAutofit/>
          </a:bodyPr>
          <a:lstStyle>
            <a:lvl1pPr>
              <a:defRPr>
                <a:solidFill>
                  <a:srgbClr val="007E3A"/>
                </a:solidFill>
              </a:defRPr>
            </a:lvl1pPr>
          </a:lstStyle>
          <a:p>
            <a:r>
              <a:rPr lang="en-US"/>
              <a:t>Click to edit Master title style</a:t>
            </a:r>
          </a:p>
        </p:txBody>
      </p:sp>
      <p:sp>
        <p:nvSpPr>
          <p:cNvPr id="3" name="Content Placeholder 2"/>
          <p:cNvSpPr>
            <a:spLocks noGrp="1"/>
          </p:cNvSpPr>
          <p:nvPr>
            <p:ph idx="1"/>
          </p:nvPr>
        </p:nvSpPr>
        <p:spPr>
          <a:xfrm>
            <a:off x="457200" y="857250"/>
            <a:ext cx="8229600" cy="3543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48" name="TextBox 47"/>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66" name="TextBox 65"/>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13" name="TextBox 12"/>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Confidential and Proprietary | 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2023</a:t>
            </a:r>
            <a:endParaRPr lang="en-US" sz="600" dirty="0">
              <a:solidFill>
                <a:schemeClr val="tx1">
                  <a:lumMod val="65000"/>
                  <a:lumOff val="35000"/>
                </a:schemeClr>
              </a:solidFill>
              <a:latin typeface="Arial"/>
              <a:cs typeface="Arial"/>
            </a:endParaRPr>
          </a:p>
        </p:txBody>
      </p:sp>
      <p:sp>
        <p:nvSpPr>
          <p:cNvPr id="16" name="TextBox 15"/>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8" name="TextBox 1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21"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pic>
        <p:nvPicPr>
          <p:cNvPr id="17"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
        <p:nvSpPr>
          <p:cNvPr id="15" name="Rectangle 14">
            <a:extLst>
              <a:ext uri="{FF2B5EF4-FFF2-40B4-BE49-F238E27FC236}">
                <a16:creationId xmlns:a16="http://schemas.microsoft.com/office/drawing/2014/main" id="{D01405D8-AFCF-EE47-BFDD-6BE637CEA4E5}"/>
              </a:ext>
            </a:extLst>
          </p:cNvPr>
          <p:cNvSpPr/>
          <p:nvPr userDrawn="1"/>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chorCtr="1"/>
          <a:lstStyle/>
          <a:p>
            <a:pPr algn="ctr"/>
            <a:r>
              <a:rPr lang="en-US" sz="1400" cap="small">
                <a:solidFill>
                  <a:schemeClr val="bg1"/>
                </a:solidFill>
              </a:rPr>
              <a:t>non-public information – nda required</a:t>
            </a:r>
          </a:p>
        </p:txBody>
      </p:sp>
    </p:spTree>
    <p:extLst>
      <p:ext uri="{BB962C8B-B14F-4D97-AF65-F5344CB8AC3E}">
        <p14:creationId xmlns:p14="http://schemas.microsoft.com/office/powerpoint/2010/main" val="32706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Internal LFUS Title and Conten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2" name="Title 1"/>
          <p:cNvSpPr>
            <a:spLocks noGrp="1"/>
          </p:cNvSpPr>
          <p:nvPr>
            <p:ph type="title"/>
          </p:nvPr>
        </p:nvSpPr>
        <p:spPr>
          <a:xfrm>
            <a:off x="457200" y="59870"/>
            <a:ext cx="8229600" cy="739040"/>
          </a:xfrm>
        </p:spPr>
        <p:txBody>
          <a:bodyPr lIns="91440" rIns="91440" anchor="b" anchorCtr="0">
            <a:normAutofit/>
          </a:bodyPr>
          <a:lstStyle>
            <a:lvl1pPr>
              <a:defRPr>
                <a:solidFill>
                  <a:srgbClr val="007E3A"/>
                </a:solidFill>
              </a:defRPr>
            </a:lvl1pPr>
          </a:lstStyle>
          <a:p>
            <a:r>
              <a:rPr lang="en-US"/>
              <a:t>Click to edit Master title style</a:t>
            </a:r>
          </a:p>
        </p:txBody>
      </p:sp>
      <p:sp>
        <p:nvSpPr>
          <p:cNvPr id="3" name="Content Placeholder 2"/>
          <p:cNvSpPr>
            <a:spLocks noGrp="1"/>
          </p:cNvSpPr>
          <p:nvPr>
            <p:ph idx="1"/>
          </p:nvPr>
        </p:nvSpPr>
        <p:spPr>
          <a:xfrm>
            <a:off x="457200" y="857250"/>
            <a:ext cx="8229600" cy="3543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48" name="TextBox 47"/>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66" name="TextBox 65"/>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13" name="TextBox 12"/>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Confidential and Proprietary | 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2023</a:t>
            </a:r>
            <a:endParaRPr lang="en-US" sz="600" dirty="0">
              <a:solidFill>
                <a:schemeClr val="tx1">
                  <a:lumMod val="65000"/>
                  <a:lumOff val="35000"/>
                </a:schemeClr>
              </a:solidFill>
              <a:latin typeface="Arial"/>
              <a:cs typeface="Arial"/>
            </a:endParaRPr>
          </a:p>
        </p:txBody>
      </p:sp>
      <p:sp>
        <p:nvSpPr>
          <p:cNvPr id="16" name="TextBox 15"/>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8" name="TextBox 1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21"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pic>
        <p:nvPicPr>
          <p:cNvPr id="17"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
        <p:nvSpPr>
          <p:cNvPr id="14" name="Rectangle 13">
            <a:extLst>
              <a:ext uri="{FF2B5EF4-FFF2-40B4-BE49-F238E27FC236}">
                <a16:creationId xmlns:a16="http://schemas.microsoft.com/office/drawing/2014/main" id="{22C817FD-1275-B34D-9205-8E8193EFF711}"/>
              </a:ext>
            </a:extLst>
          </p:cNvPr>
          <p:cNvSpPr/>
          <p:nvPr userDrawn="1"/>
        </p:nvSpPr>
        <p:spPr>
          <a:xfrm>
            <a:off x="0" y="0"/>
            <a:ext cx="228600" cy="5143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chorCtr="1"/>
          <a:lstStyle/>
          <a:p>
            <a:pPr algn="ctr"/>
            <a:r>
              <a:rPr lang="en-US" sz="1400" cap="small">
                <a:solidFill>
                  <a:schemeClr val="bg1"/>
                </a:solidFill>
              </a:rPr>
              <a:t>littelfuse internal</a:t>
            </a:r>
          </a:p>
        </p:txBody>
      </p:sp>
    </p:spTree>
    <p:extLst>
      <p:ext uri="{BB962C8B-B14F-4D97-AF65-F5344CB8AC3E}">
        <p14:creationId xmlns:p14="http://schemas.microsoft.com/office/powerpoint/2010/main" val="178549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2" name="Title 1"/>
          <p:cNvSpPr>
            <a:spLocks noGrp="1"/>
          </p:cNvSpPr>
          <p:nvPr>
            <p:ph type="title"/>
          </p:nvPr>
        </p:nvSpPr>
        <p:spPr/>
        <p:txBody>
          <a:bodyPr anchor="b" anchorCtr="0"/>
          <a:lstStyle/>
          <a:p>
            <a:r>
              <a:rPr lang="en-US"/>
              <a:t>Click to edit Master title style</a:t>
            </a:r>
          </a:p>
        </p:txBody>
      </p:sp>
      <p:sp>
        <p:nvSpPr>
          <p:cNvPr id="3" name="Content Placeholder 2"/>
          <p:cNvSpPr>
            <a:spLocks noGrp="1"/>
          </p:cNvSpPr>
          <p:nvPr>
            <p:ph sz="half" idx="1"/>
          </p:nvPr>
        </p:nvSpPr>
        <p:spPr>
          <a:xfrm>
            <a:off x="457200" y="971553"/>
            <a:ext cx="4038600" cy="3428999"/>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1553"/>
            <a:ext cx="4038600" cy="3428999"/>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49"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67" name="TextBox 66"/>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16"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8" name="TextBox 1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19" name="TextBox 18"/>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2023</a:t>
            </a:r>
            <a:endParaRPr lang="en-US" sz="600" dirty="0">
              <a:solidFill>
                <a:schemeClr val="tx1">
                  <a:lumMod val="65000"/>
                  <a:lumOff val="35000"/>
                </a:schemeClr>
              </a:solidFill>
              <a:latin typeface="Arial"/>
              <a:cs typeface="Arial"/>
            </a:endParaRPr>
          </a:p>
        </p:txBody>
      </p:sp>
      <p:cxnSp>
        <p:nvCxnSpPr>
          <p:cNvPr id="22"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pic>
        <p:nvPicPr>
          <p:cNvPr id="17"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20798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886793" y="254833"/>
            <a:ext cx="3672591" cy="2042410"/>
          </a:xfrm>
        </p:spPr>
        <p:txBody>
          <a:bodyPr anchor="b"/>
          <a:lstStyle>
            <a:lvl1pPr>
              <a:defRPr sz="3200">
                <a:solidFill>
                  <a:srgbClr val="007E3A"/>
                </a:solidFill>
              </a:defRPr>
            </a:lvl1pPr>
          </a:lstStyle>
          <a:p>
            <a:r>
              <a:rPr lang="en-US"/>
              <a:t>Click to Add Section Title</a:t>
            </a:r>
          </a:p>
        </p:txBody>
      </p:sp>
      <p:cxnSp>
        <p:nvCxnSpPr>
          <p:cNvPr id="8" name="Straight Connector 7"/>
          <p:cNvCxnSpPr/>
          <p:nvPr/>
        </p:nvCxnSpPr>
        <p:spPr>
          <a:xfrm>
            <a:off x="4986760" y="2374092"/>
            <a:ext cx="3566066"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hasCustomPrompt="1"/>
          </p:nvPr>
        </p:nvSpPr>
        <p:spPr>
          <a:xfrm>
            <a:off x="4887392" y="2443632"/>
            <a:ext cx="3679487" cy="966632"/>
          </a:xfrm>
        </p:spPr>
        <p:txBody>
          <a:bodyPr>
            <a:noAutofit/>
          </a:bodyPr>
          <a:lstStyle>
            <a:lvl1pPr marL="0" marR="0" indent="0" algn="l" defTabSz="914400" rtl="0" eaLnBrk="1" fontAlgn="base" latinLnBrk="0" hangingPunct="1">
              <a:lnSpc>
                <a:spcPct val="100000"/>
              </a:lnSpc>
              <a:spcBef>
                <a:spcPct val="0"/>
              </a:spcBef>
              <a:spcAft>
                <a:spcPct val="0"/>
              </a:spcAft>
              <a:buClrTx/>
              <a:buSzTx/>
              <a:buFontTx/>
              <a:buNone/>
              <a:tabLst/>
              <a:defRPr sz="1600" b="0" cap="none" spc="0" baseline="0">
                <a:ln w="0"/>
                <a:solidFill>
                  <a:schemeClr val="bg1">
                    <a:lumMod val="50000"/>
                  </a:schemeClr>
                </a:solidFill>
                <a:effectLst/>
                <a:latin typeface="+mn-lt"/>
              </a:defRPr>
            </a:lvl1pPr>
            <a:lvl2pPr marL="457200" indent="0">
              <a:buNone/>
              <a:defRPr sz="1700"/>
            </a:lvl2pPr>
            <a:lvl3pPr marL="914400" indent="0">
              <a:buNone/>
              <a:defRPr sz="1600"/>
            </a:lvl3pPr>
            <a:lvl4pPr marL="1371600" indent="0">
              <a:buNone/>
              <a:defRPr sz="1600"/>
            </a:lvl4pPr>
            <a:lvl5pPr marL="1828800" indent="0">
              <a:buNone/>
              <a:defRPr sz="1600"/>
            </a:lvl5pPr>
          </a:lstStyle>
          <a:p>
            <a:pPr lvl="0"/>
            <a:r>
              <a:rPr lang="en-US"/>
              <a:t>Keep font size at 16pt and limit 2 lines Keep font size at 16pt and limit 2 lines</a:t>
            </a:r>
          </a:p>
        </p:txBody>
      </p:sp>
      <p:cxnSp>
        <p:nvCxnSpPr>
          <p:cNvPr id="7" name="Straight Connector 6"/>
          <p:cNvCxnSpPr/>
          <p:nvPr/>
        </p:nvCxnSpPr>
        <p:spPr>
          <a:xfrm>
            <a:off x="4986760" y="2374092"/>
            <a:ext cx="3566066"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A5A2835-AF1F-791D-60C2-8EADC30AF7EA}"/>
              </a:ext>
            </a:extLst>
          </p:cNvPr>
          <p:cNvPicPr>
            <a:picLocks noChangeAspect="1"/>
          </p:cNvPicPr>
          <p:nvPr userDrawn="1"/>
        </p:nvPicPr>
        <p:blipFill>
          <a:blip r:embed="rId2"/>
          <a:stretch>
            <a:fillRect/>
          </a:stretch>
        </p:blipFill>
        <p:spPr>
          <a:xfrm>
            <a:off x="1054033" y="1104544"/>
            <a:ext cx="3014384" cy="3014384"/>
          </a:xfrm>
          <a:prstGeom prst="rect">
            <a:avLst/>
          </a:prstGeom>
        </p:spPr>
      </p:pic>
      <p:sp>
        <p:nvSpPr>
          <p:cNvPr id="3" name="TextBox 2">
            <a:extLst>
              <a:ext uri="{FF2B5EF4-FFF2-40B4-BE49-F238E27FC236}">
                <a16:creationId xmlns:a16="http://schemas.microsoft.com/office/drawing/2014/main" id="{765A84C7-E364-797B-3BA2-C24D29FF49BE}"/>
              </a:ext>
            </a:extLst>
          </p:cNvPr>
          <p:cNvSpPr txBox="1"/>
          <p:nvPr userDrawn="1"/>
        </p:nvSpPr>
        <p:spPr>
          <a:xfrm>
            <a:off x="4216400" y="4493491"/>
            <a:ext cx="0" cy="0"/>
          </a:xfrm>
          <a:prstGeom prst="rect">
            <a:avLst/>
          </a:prstGeom>
          <a:noFill/>
        </p:spPr>
        <p:txBody>
          <a:bodyPr wrap="none" rtlCol="0">
            <a:noAutofit/>
          </a:bodyPr>
          <a:lstStyle/>
          <a:p>
            <a:pPr algn="l"/>
            <a:endParaRPr lang="en-MX" dirty="0"/>
          </a:p>
        </p:txBody>
      </p:sp>
    </p:spTree>
    <p:extLst>
      <p:ext uri="{BB962C8B-B14F-4D97-AF65-F5344CB8AC3E}">
        <p14:creationId xmlns:p14="http://schemas.microsoft.com/office/powerpoint/2010/main" val="1616110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NDA LFUS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2023</a:t>
            </a:r>
            <a:endParaRPr lang="en-US" sz="600" dirty="0">
              <a:solidFill>
                <a:schemeClr val="tx1">
                  <a:lumMod val="65000"/>
                  <a:lumOff val="35000"/>
                </a:schemeClr>
              </a:solidFill>
              <a:latin typeface="Arial"/>
              <a:cs typeface="Arial"/>
            </a:endParaRPr>
          </a:p>
        </p:txBody>
      </p:sp>
      <p:sp>
        <p:nvSpPr>
          <p:cNvPr id="12" name="TextBox 11"/>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13" name="Straight Connector 26"/>
          <p:cNvCxnSpPr>
            <a:cxnSpLocks noChangeShapeType="1"/>
          </p:cNvCxnSpPr>
          <p:nvPr/>
        </p:nvCxnSpPr>
        <p:spPr bwMode="auto">
          <a:xfrm>
            <a:off x="381000" y="798910"/>
            <a:ext cx="8382000" cy="1190"/>
          </a:xfrm>
          <a:prstGeom prst="line">
            <a:avLst/>
          </a:prstGeom>
          <a:noFill/>
          <a:ln w="9525">
            <a:solidFill>
              <a:srgbClr val="007E3A"/>
            </a:solidFill>
            <a:round/>
            <a:headEnd/>
            <a:tailEnd/>
          </a:ln>
        </p:spPr>
      </p:cxnSp>
      <p:pic>
        <p:nvPicPr>
          <p:cNvPr id="10"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Tree>
    <p:extLst>
      <p:ext uri="{BB962C8B-B14F-4D97-AF65-F5344CB8AC3E}">
        <p14:creationId xmlns:p14="http://schemas.microsoft.com/office/powerpoint/2010/main" val="382187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NDA LFUS Title Only Yel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Confidential and Proprietary | 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2023</a:t>
            </a:r>
            <a:endParaRPr lang="en-US" sz="600" dirty="0">
              <a:solidFill>
                <a:schemeClr val="tx1">
                  <a:lumMod val="65000"/>
                  <a:lumOff val="35000"/>
                </a:schemeClr>
              </a:solidFill>
              <a:latin typeface="Arial"/>
              <a:cs typeface="Arial"/>
            </a:endParaRPr>
          </a:p>
        </p:txBody>
      </p:sp>
      <p:sp>
        <p:nvSpPr>
          <p:cNvPr id="12" name="TextBox 11"/>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13" name="Straight Connector 26"/>
          <p:cNvCxnSpPr>
            <a:cxnSpLocks noChangeShapeType="1"/>
          </p:cNvCxnSpPr>
          <p:nvPr/>
        </p:nvCxnSpPr>
        <p:spPr bwMode="auto">
          <a:xfrm>
            <a:off x="381000" y="798910"/>
            <a:ext cx="8382000" cy="1190"/>
          </a:xfrm>
          <a:prstGeom prst="line">
            <a:avLst/>
          </a:prstGeom>
          <a:noFill/>
          <a:ln w="9525">
            <a:solidFill>
              <a:srgbClr val="007E3A"/>
            </a:solidFill>
            <a:round/>
            <a:headEnd/>
            <a:tailEnd/>
          </a:ln>
        </p:spPr>
      </p:cxnSp>
      <p:pic>
        <p:nvPicPr>
          <p:cNvPr id="10"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
        <p:nvSpPr>
          <p:cNvPr id="8" name="Rectangle 7">
            <a:extLst>
              <a:ext uri="{FF2B5EF4-FFF2-40B4-BE49-F238E27FC236}">
                <a16:creationId xmlns:a16="http://schemas.microsoft.com/office/drawing/2014/main" id="{5FC9720B-8514-A94E-9E18-742BF1C5B36E}"/>
              </a:ext>
            </a:extLst>
          </p:cNvPr>
          <p:cNvSpPr/>
          <p:nvPr/>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chorCtr="1"/>
          <a:lstStyle/>
          <a:p>
            <a:pPr algn="ctr"/>
            <a:r>
              <a:rPr lang="en-US" sz="1400" cap="small">
                <a:solidFill>
                  <a:schemeClr val="bg1"/>
                </a:solidFill>
              </a:rPr>
              <a:t>non-public information – nda required</a:t>
            </a:r>
          </a:p>
        </p:txBody>
      </p:sp>
    </p:spTree>
    <p:extLst>
      <p:ext uri="{BB962C8B-B14F-4D97-AF65-F5344CB8AC3E}">
        <p14:creationId xmlns:p14="http://schemas.microsoft.com/office/powerpoint/2010/main" val="227110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Internal LFUS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Confidential and Proprietary | 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2023</a:t>
            </a:r>
            <a:endParaRPr lang="en-US" sz="600" dirty="0">
              <a:solidFill>
                <a:schemeClr val="tx1">
                  <a:lumMod val="65000"/>
                  <a:lumOff val="35000"/>
                </a:schemeClr>
              </a:solidFill>
              <a:latin typeface="Arial"/>
              <a:cs typeface="Arial"/>
            </a:endParaRPr>
          </a:p>
        </p:txBody>
      </p:sp>
      <p:sp>
        <p:nvSpPr>
          <p:cNvPr id="12" name="TextBox 11"/>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cxnSp>
        <p:nvCxnSpPr>
          <p:cNvPr id="13" name="Straight Connector 26"/>
          <p:cNvCxnSpPr>
            <a:cxnSpLocks noChangeShapeType="1"/>
          </p:cNvCxnSpPr>
          <p:nvPr/>
        </p:nvCxnSpPr>
        <p:spPr bwMode="auto">
          <a:xfrm>
            <a:off x="381000" y="798910"/>
            <a:ext cx="8382000" cy="1190"/>
          </a:xfrm>
          <a:prstGeom prst="line">
            <a:avLst/>
          </a:prstGeom>
          <a:noFill/>
          <a:ln w="9525">
            <a:solidFill>
              <a:srgbClr val="007E3A"/>
            </a:solidFill>
            <a:round/>
            <a:headEnd/>
            <a:tailEnd/>
          </a:ln>
        </p:spPr>
      </p:cxnSp>
      <p:pic>
        <p:nvPicPr>
          <p:cNvPr id="10"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sp>
        <p:nvSpPr>
          <p:cNvPr id="8" name="Rectangle 7">
            <a:extLst>
              <a:ext uri="{FF2B5EF4-FFF2-40B4-BE49-F238E27FC236}">
                <a16:creationId xmlns:a16="http://schemas.microsoft.com/office/drawing/2014/main" id="{F5081F80-C457-6143-AA98-D45A09548752}"/>
              </a:ext>
            </a:extLst>
          </p:cNvPr>
          <p:cNvSpPr/>
          <p:nvPr/>
        </p:nvSpPr>
        <p:spPr>
          <a:xfrm>
            <a:off x="0" y="0"/>
            <a:ext cx="228600" cy="5143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chorCtr="1"/>
          <a:lstStyle/>
          <a:p>
            <a:pPr algn="ctr"/>
            <a:r>
              <a:rPr lang="en-US" sz="1400" cap="small">
                <a:solidFill>
                  <a:schemeClr val="bg1"/>
                </a:solidFill>
              </a:rPr>
              <a:t>littelfuse internal</a:t>
            </a:r>
          </a:p>
        </p:txBody>
      </p:sp>
    </p:spTree>
    <p:extLst>
      <p:ext uri="{BB962C8B-B14F-4D97-AF65-F5344CB8AC3E}">
        <p14:creationId xmlns:p14="http://schemas.microsoft.com/office/powerpoint/2010/main" val="4033284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59870"/>
            <a:ext cx="8229600" cy="73904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endParaRPr lang="en-US"/>
          </a:p>
        </p:txBody>
      </p:sp>
      <p:sp>
        <p:nvSpPr>
          <p:cNvPr id="3" name="Text Placeholder 2"/>
          <p:cNvSpPr>
            <a:spLocks noGrp="1"/>
          </p:cNvSpPr>
          <p:nvPr>
            <p:ph type="body" idx="1"/>
          </p:nvPr>
        </p:nvSpPr>
        <p:spPr>
          <a:xfrm>
            <a:off x="457200" y="857250"/>
            <a:ext cx="8229600" cy="3543299"/>
          </a:xfrm>
          <a:prstGeom prst="rect">
            <a:avLst/>
          </a:prstGeom>
          <a:noFill/>
          <a:ln>
            <a:noFill/>
          </a:ln>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9" name="TextBox 8"/>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27"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28" name="TextBox 2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42"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43" name="TextBox 42"/>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sp>
        <p:nvSpPr>
          <p:cNvPr id="12" name="TextBox 11"/>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Confidential and Proprietary | 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2023</a:t>
            </a:r>
            <a:endParaRPr lang="en-US" sz="600" dirty="0">
              <a:solidFill>
                <a:schemeClr val="tx1">
                  <a:lumMod val="65000"/>
                  <a:lumOff val="35000"/>
                </a:schemeClr>
              </a:solidFill>
              <a:latin typeface="Arial"/>
              <a:cs typeface="Arial"/>
            </a:endParaRPr>
          </a:p>
        </p:txBody>
      </p:sp>
      <p:sp>
        <p:nvSpPr>
          <p:cNvPr id="14" name="TextBox 4"/>
          <p:cNvSpPr txBox="1">
            <a:spLocks noChangeArrowheads="1"/>
          </p:cNvSpPr>
          <p:nvPr/>
        </p:nvSpPr>
        <p:spPr bwMode="auto">
          <a:xfrm>
            <a:off x="1560518" y="4922044"/>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5" name="TextBox 14"/>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a:solidFill>
                <a:srgbClr val="107952"/>
              </a:solidFill>
              <a:cs typeface="Arial" pitchFamily="34" charset="0"/>
            </a:endParaRPr>
          </a:p>
        </p:txBody>
      </p:sp>
      <p:pic>
        <p:nvPicPr>
          <p:cNvPr id="18" name="Picture 7"/>
          <p:cNvPicPr>
            <a:picLocks/>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465341" y="4646726"/>
            <a:ext cx="950279" cy="307795"/>
          </a:xfrm>
          <a:prstGeom prst="rect">
            <a:avLst/>
          </a:prstGeom>
          <a:noFill/>
          <a:ln w="9525">
            <a:noFill/>
            <a:miter lim="800000"/>
            <a:headEnd/>
            <a:tailEnd/>
          </a:ln>
        </p:spPr>
      </p:pic>
      <p:cxnSp>
        <p:nvCxnSpPr>
          <p:cNvPr id="16"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spTree>
    <p:extLst>
      <p:ext uri="{BB962C8B-B14F-4D97-AF65-F5344CB8AC3E}">
        <p14:creationId xmlns:p14="http://schemas.microsoft.com/office/powerpoint/2010/main" val="4250943065"/>
      </p:ext>
    </p:extLst>
  </p:cSld>
  <p:clrMap bg1="lt1" tx1="dk1" bg2="lt2" tx2="dk2" accent1="accent1" accent2="accent2" accent3="accent3" accent4="accent4" accent5="accent5" accent6="accent6" hlink="hlink" folHlink="folHlink"/>
  <p:sldLayoutIdLst>
    <p:sldLayoutId id="2147485789" r:id="rId1"/>
    <p:sldLayoutId id="2147485790" r:id="rId2"/>
    <p:sldLayoutId id="2147485791" r:id="rId3"/>
    <p:sldLayoutId id="2147485792" r:id="rId4"/>
    <p:sldLayoutId id="2147485793" r:id="rId5"/>
    <p:sldLayoutId id="2147485794" r:id="rId6"/>
    <p:sldLayoutId id="2147485795" r:id="rId7"/>
    <p:sldLayoutId id="2147485796" r:id="rId8"/>
    <p:sldLayoutId id="2147485797" r:id="rId9"/>
    <p:sldLayoutId id="2147485798" r:id="rId10"/>
    <p:sldLayoutId id="2147485799" r:id="rId11"/>
    <p:sldLayoutId id="2147485800" r:id="rId12"/>
    <p:sldLayoutId id="2147485801" r:id="rId13"/>
    <p:sldLayoutId id="2147485802" r:id="rId14"/>
    <p:sldLayoutId id="2147485803" r:id="rId15"/>
    <p:sldLayoutId id="2147485804" r:id="rId16"/>
  </p:sldLayoutIdLst>
  <p:hf hdr="0" ftr="0" dt="0"/>
  <p:txStyles>
    <p:titleStyle>
      <a:lvl1pPr algn="l" rtl="0" eaLnBrk="1" fontAlgn="base" hangingPunct="1">
        <a:spcBef>
          <a:spcPct val="0"/>
        </a:spcBef>
        <a:spcAft>
          <a:spcPct val="0"/>
        </a:spcAft>
        <a:defRPr sz="2400" b="1" kern="1200">
          <a:solidFill>
            <a:srgbClr val="007E3A"/>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2pPr>
      <a:lvl3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3pPr>
      <a:lvl4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4pPr>
      <a:lvl5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5pPr>
      <a:lvl6pPr marL="457200" algn="l" rtl="0" eaLnBrk="1" fontAlgn="base" hangingPunct="1">
        <a:spcBef>
          <a:spcPct val="0"/>
        </a:spcBef>
        <a:spcAft>
          <a:spcPct val="0"/>
        </a:spcAft>
        <a:defRPr sz="2800" b="1">
          <a:solidFill>
            <a:srgbClr val="107952"/>
          </a:solidFill>
          <a:latin typeface="Arial" charset="0"/>
          <a:ea typeface="ＭＳ Ｐゴシック" charset="-128"/>
        </a:defRPr>
      </a:lvl6pPr>
      <a:lvl7pPr marL="914400" algn="l" rtl="0" eaLnBrk="1" fontAlgn="base" hangingPunct="1">
        <a:spcBef>
          <a:spcPct val="0"/>
        </a:spcBef>
        <a:spcAft>
          <a:spcPct val="0"/>
        </a:spcAft>
        <a:defRPr sz="2800" b="1">
          <a:solidFill>
            <a:srgbClr val="107952"/>
          </a:solidFill>
          <a:latin typeface="Arial" charset="0"/>
          <a:ea typeface="ＭＳ Ｐゴシック" charset="-128"/>
        </a:defRPr>
      </a:lvl7pPr>
      <a:lvl8pPr marL="1371600" algn="l" rtl="0" eaLnBrk="1" fontAlgn="base" hangingPunct="1">
        <a:spcBef>
          <a:spcPct val="0"/>
        </a:spcBef>
        <a:spcAft>
          <a:spcPct val="0"/>
        </a:spcAft>
        <a:defRPr sz="2800" b="1">
          <a:solidFill>
            <a:srgbClr val="107952"/>
          </a:solidFill>
          <a:latin typeface="Arial" charset="0"/>
          <a:ea typeface="ＭＳ Ｐゴシック" charset="-128"/>
        </a:defRPr>
      </a:lvl8pPr>
      <a:lvl9pPr marL="1828800" algn="l" rtl="0" eaLnBrk="1" fontAlgn="base" hangingPunct="1">
        <a:spcBef>
          <a:spcPct val="0"/>
        </a:spcBef>
        <a:spcAft>
          <a:spcPct val="0"/>
        </a:spcAft>
        <a:defRPr sz="2800" b="1">
          <a:solidFill>
            <a:srgbClr val="107952"/>
          </a:solidFill>
          <a:latin typeface="Arial" charset="0"/>
          <a:ea typeface="ＭＳ Ｐゴシック" charset="-128"/>
        </a:defRPr>
      </a:lvl9pPr>
    </p:titleStyle>
    <p:bodyStyle>
      <a:lvl1pPr marL="256032" indent="-251460" algn="l" rtl="0" eaLnBrk="1" fontAlgn="base" hangingPunct="1">
        <a:spcBef>
          <a:spcPct val="20000"/>
        </a:spcBef>
        <a:spcAft>
          <a:spcPct val="0"/>
        </a:spcAft>
        <a:buClr>
          <a:srgbClr val="107952"/>
        </a:buClr>
        <a:buFont typeface="Wingdings" pitchFamily="2" charset="2"/>
        <a:buChar char="§"/>
        <a:defRPr sz="2400" kern="1200">
          <a:solidFill>
            <a:schemeClr val="tx1"/>
          </a:solidFill>
          <a:latin typeface="Arial" pitchFamily="34" charset="0"/>
          <a:ea typeface="ＭＳ Ｐゴシック" charset="-128"/>
          <a:cs typeface="Arial" pitchFamily="34" charset="0"/>
        </a:defRPr>
      </a:lvl1pPr>
      <a:lvl2pPr marL="594360" indent="-28346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2pPr>
      <a:lvl3pPr marL="777240" indent="-182880" algn="l" rtl="0" eaLnBrk="1" fontAlgn="base" hangingPunct="1">
        <a:spcBef>
          <a:spcPct val="20000"/>
        </a:spcBef>
        <a:spcAft>
          <a:spcPct val="0"/>
        </a:spcAft>
        <a:buClr>
          <a:srgbClr val="107952"/>
        </a:buClr>
        <a:buFont typeface="Wingdings" pitchFamily="2" charset="2"/>
        <a:buChar char="§"/>
        <a:defRPr sz="1800" kern="1200">
          <a:solidFill>
            <a:schemeClr val="tx1"/>
          </a:solidFill>
          <a:latin typeface="Arial" pitchFamily="34" charset="0"/>
          <a:ea typeface="ＭＳ Ｐゴシック" charset="-128"/>
          <a:cs typeface="Arial" pitchFamily="34" charset="0"/>
        </a:defRPr>
      </a:lvl3pPr>
      <a:lvl4pPr marL="105156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ＭＳ Ｐゴシック" charset="-128"/>
          <a:cs typeface="Arial" pitchFamily="34" charset="0"/>
        </a:defRPr>
      </a:lvl4pPr>
      <a:lvl5pPr marL="1234440" indent="-182880" algn="l" rtl="0" eaLnBrk="1" fontAlgn="base" hangingPunct="1">
        <a:spcBef>
          <a:spcPct val="20000"/>
        </a:spcBef>
        <a:spcAft>
          <a:spcPct val="0"/>
        </a:spcAft>
        <a:buClr>
          <a:srgbClr val="107952"/>
        </a:buClr>
        <a:buFont typeface="Wingdings" pitchFamily="2" charset="2"/>
        <a:buChar char="§"/>
        <a:defRPr sz="14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Lucida Grande"/>
        <a:buChar char="-"/>
        <a:defRPr sz="1400" b="0" i="0" kern="1200" baseline="0">
          <a:solidFill>
            <a:schemeClr val="tx1"/>
          </a:solidFill>
          <a:latin typeface="Arial"/>
          <a:ea typeface="+mn-ea"/>
          <a:cs typeface="Arial"/>
        </a:defRPr>
      </a:lvl6pPr>
      <a:lvl7pPr marL="2971800" indent="-228600" algn="l" defTabSz="914400" rtl="0" eaLnBrk="1" latinLnBrk="0" hangingPunct="1">
        <a:spcBef>
          <a:spcPct val="20000"/>
        </a:spcBef>
        <a:buClr>
          <a:srgbClr val="107952"/>
        </a:buClr>
        <a:buFont typeface="Wingdings" charset="2"/>
        <a:buChar char="§"/>
        <a:defRPr sz="1200" b="0" i="0" kern="1200">
          <a:solidFill>
            <a:schemeClr val="tx1"/>
          </a:solidFill>
          <a:latin typeface="Arial"/>
          <a:ea typeface="+mn-ea"/>
          <a:cs typeface="Arial"/>
        </a:defRPr>
      </a:lvl7pPr>
      <a:lvl8pPr marL="3429000" indent="-228600" algn="l" defTabSz="914400" rtl="0" eaLnBrk="1" latinLnBrk="0" hangingPunct="1">
        <a:spcBef>
          <a:spcPct val="20000"/>
        </a:spcBef>
        <a:buFont typeface="Lucida Grande"/>
        <a:buChar char="-"/>
        <a:defRPr sz="1050" b="0" i="0" kern="1200">
          <a:solidFill>
            <a:schemeClr val="tx1"/>
          </a:solidFill>
          <a:latin typeface="Arial"/>
          <a:ea typeface="+mn-ea"/>
          <a:cs typeface="Arial"/>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340">
          <p15:clr>
            <a:srgbClr val="F26B43"/>
          </p15:clr>
        </p15:guide>
        <p15:guide id="4"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65268-27A3-4341-95FF-2028808A1BEF}"/>
              </a:ext>
            </a:extLst>
          </p:cNvPr>
          <p:cNvSpPr>
            <a:spLocks noGrp="1"/>
          </p:cNvSpPr>
          <p:nvPr>
            <p:ph type="title"/>
          </p:nvPr>
        </p:nvSpPr>
        <p:spPr/>
        <p:txBody>
          <a:bodyPr>
            <a:noAutofit/>
          </a:bodyPr>
          <a:lstStyle/>
          <a:p>
            <a:r>
              <a:rPr lang="en-US"/>
              <a:t>High-power Conversion</a:t>
            </a:r>
            <a:endParaRPr lang="en-US" sz="1800"/>
          </a:p>
        </p:txBody>
      </p:sp>
      <p:grpSp>
        <p:nvGrpSpPr>
          <p:cNvPr id="236" name="Group 235">
            <a:extLst>
              <a:ext uri="{FF2B5EF4-FFF2-40B4-BE49-F238E27FC236}">
                <a16:creationId xmlns:a16="http://schemas.microsoft.com/office/drawing/2014/main" id="{92787ECE-CF17-4E56-BA89-0B11654343C5}"/>
              </a:ext>
            </a:extLst>
          </p:cNvPr>
          <p:cNvGrpSpPr/>
          <p:nvPr/>
        </p:nvGrpSpPr>
        <p:grpSpPr>
          <a:xfrm>
            <a:off x="1510398" y="1419701"/>
            <a:ext cx="5745167" cy="2880068"/>
            <a:chOff x="1188148" y="1724746"/>
            <a:chExt cx="3867403" cy="1938740"/>
          </a:xfrm>
        </p:grpSpPr>
        <p:sp>
          <p:nvSpPr>
            <p:cNvPr id="318" name="Rectangle 317">
              <a:extLst>
                <a:ext uri="{FF2B5EF4-FFF2-40B4-BE49-F238E27FC236}">
                  <a16:creationId xmlns:a16="http://schemas.microsoft.com/office/drawing/2014/main" id="{D2A6A67C-E17C-493E-BC70-E274C049226A}"/>
                </a:ext>
              </a:extLst>
            </p:cNvPr>
            <p:cNvSpPr/>
            <p:nvPr/>
          </p:nvSpPr>
          <p:spPr>
            <a:xfrm>
              <a:off x="1723432" y="1724746"/>
              <a:ext cx="3209470" cy="1938740"/>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 </a:t>
              </a:r>
            </a:p>
          </p:txBody>
        </p:sp>
        <p:sp>
          <p:nvSpPr>
            <p:cNvPr id="69" name="TextBox 68">
              <a:extLst>
                <a:ext uri="{FF2B5EF4-FFF2-40B4-BE49-F238E27FC236}">
                  <a16:creationId xmlns:a16="http://schemas.microsoft.com/office/drawing/2014/main" id="{61B801DF-AB35-4187-A533-DA91D284B532}"/>
                </a:ext>
              </a:extLst>
            </p:cNvPr>
            <p:cNvSpPr txBox="1"/>
            <p:nvPr/>
          </p:nvSpPr>
          <p:spPr>
            <a:xfrm>
              <a:off x="1232512" y="2335210"/>
              <a:ext cx="350860" cy="165746"/>
            </a:xfrm>
            <a:prstGeom prst="rect">
              <a:avLst/>
            </a:prstGeom>
            <a:noFill/>
          </p:spPr>
          <p:txBody>
            <a:bodyPr wrap="square" rtlCol="0">
              <a:spAutoFit/>
            </a:bodyPr>
            <a:lstStyle/>
            <a:p>
              <a:pPr algn="r"/>
              <a:r>
                <a:rPr lang="en-US" sz="1000"/>
                <a:t>L1</a:t>
              </a:r>
            </a:p>
          </p:txBody>
        </p:sp>
        <p:sp>
          <p:nvSpPr>
            <p:cNvPr id="97" name="TextBox 96">
              <a:extLst>
                <a:ext uri="{FF2B5EF4-FFF2-40B4-BE49-F238E27FC236}">
                  <a16:creationId xmlns:a16="http://schemas.microsoft.com/office/drawing/2014/main" id="{4305F6A0-7961-46F9-9925-94072264B857}"/>
                </a:ext>
              </a:extLst>
            </p:cNvPr>
            <p:cNvSpPr txBox="1"/>
            <p:nvPr/>
          </p:nvSpPr>
          <p:spPr>
            <a:xfrm>
              <a:off x="1192845" y="2485582"/>
              <a:ext cx="385908" cy="165746"/>
            </a:xfrm>
            <a:prstGeom prst="rect">
              <a:avLst/>
            </a:prstGeom>
            <a:noFill/>
          </p:spPr>
          <p:txBody>
            <a:bodyPr wrap="square" rtlCol="0">
              <a:spAutoFit/>
            </a:bodyPr>
            <a:lstStyle/>
            <a:p>
              <a:pPr algn="r"/>
              <a:r>
                <a:rPr lang="en-US" sz="1000"/>
                <a:t>L2</a:t>
              </a:r>
            </a:p>
          </p:txBody>
        </p:sp>
        <p:sp>
          <p:nvSpPr>
            <p:cNvPr id="98" name="TextBox 97">
              <a:extLst>
                <a:ext uri="{FF2B5EF4-FFF2-40B4-BE49-F238E27FC236}">
                  <a16:creationId xmlns:a16="http://schemas.microsoft.com/office/drawing/2014/main" id="{01A57435-1B43-4D22-B96B-594C4F6CD889}"/>
                </a:ext>
              </a:extLst>
            </p:cNvPr>
            <p:cNvSpPr txBox="1"/>
            <p:nvPr/>
          </p:nvSpPr>
          <p:spPr>
            <a:xfrm>
              <a:off x="1188148" y="2635954"/>
              <a:ext cx="395303" cy="165746"/>
            </a:xfrm>
            <a:prstGeom prst="rect">
              <a:avLst/>
            </a:prstGeom>
            <a:noFill/>
          </p:spPr>
          <p:txBody>
            <a:bodyPr wrap="square" rtlCol="0">
              <a:spAutoFit/>
            </a:bodyPr>
            <a:lstStyle/>
            <a:p>
              <a:pPr algn="r"/>
              <a:r>
                <a:rPr lang="en-US" sz="1000"/>
                <a:t>L3</a:t>
              </a:r>
            </a:p>
          </p:txBody>
        </p:sp>
        <p:sp>
          <p:nvSpPr>
            <p:cNvPr id="4" name="Rectangle 3">
              <a:extLst>
                <a:ext uri="{FF2B5EF4-FFF2-40B4-BE49-F238E27FC236}">
                  <a16:creationId xmlns:a16="http://schemas.microsoft.com/office/drawing/2014/main" id="{969FA320-39D2-4205-9D97-6885F751F608}"/>
                </a:ext>
              </a:extLst>
            </p:cNvPr>
            <p:cNvSpPr/>
            <p:nvPr/>
          </p:nvSpPr>
          <p:spPr>
            <a:xfrm>
              <a:off x="2718862" y="1804552"/>
              <a:ext cx="458511" cy="175749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 </a:t>
              </a:r>
            </a:p>
          </p:txBody>
        </p:sp>
        <p:sp>
          <p:nvSpPr>
            <p:cNvPr id="5" name="Rectangle 4">
              <a:extLst>
                <a:ext uri="{FF2B5EF4-FFF2-40B4-BE49-F238E27FC236}">
                  <a16:creationId xmlns:a16="http://schemas.microsoft.com/office/drawing/2014/main" id="{CCE40A20-4BD8-4A22-B066-9152A3AAB698}"/>
                </a:ext>
              </a:extLst>
            </p:cNvPr>
            <p:cNvSpPr/>
            <p:nvPr/>
          </p:nvSpPr>
          <p:spPr>
            <a:xfrm>
              <a:off x="3233897" y="1804552"/>
              <a:ext cx="1626346" cy="1762129"/>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 </a:t>
              </a:r>
            </a:p>
          </p:txBody>
        </p:sp>
        <p:sp>
          <p:nvSpPr>
            <p:cNvPr id="6" name="Rectangle 5">
              <a:extLst>
                <a:ext uri="{FF2B5EF4-FFF2-40B4-BE49-F238E27FC236}">
                  <a16:creationId xmlns:a16="http://schemas.microsoft.com/office/drawing/2014/main" id="{012E0CE6-4538-4A70-BB94-4C0D6A8B2A18}"/>
                </a:ext>
              </a:extLst>
            </p:cNvPr>
            <p:cNvSpPr/>
            <p:nvPr/>
          </p:nvSpPr>
          <p:spPr>
            <a:xfrm>
              <a:off x="3255551" y="2217894"/>
              <a:ext cx="1556119" cy="10313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Rectangle 7">
              <a:extLst>
                <a:ext uri="{FF2B5EF4-FFF2-40B4-BE49-F238E27FC236}">
                  <a16:creationId xmlns:a16="http://schemas.microsoft.com/office/drawing/2014/main" id="{6F380CC3-9586-432B-BAEE-C3FCC6F325DB}"/>
                </a:ext>
              </a:extLst>
            </p:cNvPr>
            <p:cNvSpPr/>
            <p:nvPr/>
          </p:nvSpPr>
          <p:spPr>
            <a:xfrm>
              <a:off x="1806353" y="1804552"/>
              <a:ext cx="717251" cy="175749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 </a:t>
              </a:r>
            </a:p>
          </p:txBody>
        </p:sp>
        <p:sp>
          <p:nvSpPr>
            <p:cNvPr id="9" name="Rectangle 8">
              <a:extLst>
                <a:ext uri="{FF2B5EF4-FFF2-40B4-BE49-F238E27FC236}">
                  <a16:creationId xmlns:a16="http://schemas.microsoft.com/office/drawing/2014/main" id="{57868579-DD58-47CB-9108-8ABB96D5982B}"/>
                </a:ext>
              </a:extLst>
            </p:cNvPr>
            <p:cNvSpPr/>
            <p:nvPr/>
          </p:nvSpPr>
          <p:spPr>
            <a:xfrm>
              <a:off x="1841190" y="2148414"/>
              <a:ext cx="667131" cy="12099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2" name="Group 11">
              <a:extLst>
                <a:ext uri="{FF2B5EF4-FFF2-40B4-BE49-F238E27FC236}">
                  <a16:creationId xmlns:a16="http://schemas.microsoft.com/office/drawing/2014/main" id="{CDFD27D1-1C8F-4C39-BFF0-017958D0A664}"/>
                </a:ext>
              </a:extLst>
            </p:cNvPr>
            <p:cNvGrpSpPr/>
            <p:nvPr/>
          </p:nvGrpSpPr>
          <p:grpSpPr>
            <a:xfrm rot="5400000">
              <a:off x="1856917" y="2249131"/>
              <a:ext cx="83412" cy="134147"/>
              <a:chOff x="3213369" y="1237568"/>
              <a:chExt cx="138565" cy="185012"/>
            </a:xfrm>
          </p:grpSpPr>
          <p:sp>
            <p:nvSpPr>
              <p:cNvPr id="13" name="Isosceles Triangle 12">
                <a:extLst>
                  <a:ext uri="{FF2B5EF4-FFF2-40B4-BE49-F238E27FC236}">
                    <a16:creationId xmlns:a16="http://schemas.microsoft.com/office/drawing/2014/main" id="{8568E47B-0EA4-4B19-98D5-E2C8E7480EB2}"/>
                  </a:ext>
                </a:extLst>
              </p:cNvPr>
              <p:cNvSpPr/>
              <p:nvPr/>
            </p:nvSpPr>
            <p:spPr>
              <a:xfrm rot="16200000">
                <a:off x="3194113" y="1264758"/>
                <a:ext cx="185012" cy="130631"/>
              </a:xfrm>
              <a:prstGeom prst="triangle">
                <a:avLst/>
              </a:prstGeom>
              <a:solidFill>
                <a:srgbClr val="007E3A"/>
              </a:solid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000"/>
              </a:p>
            </p:txBody>
          </p:sp>
          <p:cxnSp>
            <p:nvCxnSpPr>
              <p:cNvPr id="14" name="Straight Connector 13">
                <a:extLst>
                  <a:ext uri="{FF2B5EF4-FFF2-40B4-BE49-F238E27FC236}">
                    <a16:creationId xmlns:a16="http://schemas.microsoft.com/office/drawing/2014/main" id="{BCE94BBB-EF80-45EC-82A4-BA8255D57426}"/>
                  </a:ext>
                </a:extLst>
              </p:cNvPr>
              <p:cNvCxnSpPr>
                <a:cxnSpLocks/>
              </p:cNvCxnSpPr>
              <p:nvPr/>
            </p:nvCxnSpPr>
            <p:spPr>
              <a:xfrm rot="16200000">
                <a:off x="3120863" y="1330074"/>
                <a:ext cx="185012" cy="0"/>
              </a:xfrm>
              <a:prstGeom prst="line">
                <a:avLst/>
              </a:prstGeom>
              <a:solidFill>
                <a:schemeClr val="bg1"/>
              </a:solidFill>
              <a:ln w="9525">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9DE740DF-2706-43FD-A1DF-AE6759624AC1}"/>
                </a:ext>
              </a:extLst>
            </p:cNvPr>
            <p:cNvGrpSpPr/>
            <p:nvPr/>
          </p:nvGrpSpPr>
          <p:grpSpPr>
            <a:xfrm rot="5400000">
              <a:off x="2119357" y="2249132"/>
              <a:ext cx="83412" cy="134147"/>
              <a:chOff x="3213369" y="1237568"/>
              <a:chExt cx="138565" cy="185012"/>
            </a:xfrm>
          </p:grpSpPr>
          <p:sp>
            <p:nvSpPr>
              <p:cNvPr id="16" name="Isosceles Triangle 15">
                <a:extLst>
                  <a:ext uri="{FF2B5EF4-FFF2-40B4-BE49-F238E27FC236}">
                    <a16:creationId xmlns:a16="http://schemas.microsoft.com/office/drawing/2014/main" id="{1404D16E-1D06-4E66-B7B6-0B1673241785}"/>
                  </a:ext>
                </a:extLst>
              </p:cNvPr>
              <p:cNvSpPr/>
              <p:nvPr/>
            </p:nvSpPr>
            <p:spPr>
              <a:xfrm rot="16200000">
                <a:off x="3194113" y="1264758"/>
                <a:ext cx="185012" cy="130631"/>
              </a:xfrm>
              <a:prstGeom prst="triangle">
                <a:avLst/>
              </a:prstGeom>
              <a:solidFill>
                <a:srgbClr val="007E3A"/>
              </a:solid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000"/>
              </a:p>
            </p:txBody>
          </p:sp>
          <p:cxnSp>
            <p:nvCxnSpPr>
              <p:cNvPr id="17" name="Straight Connector 16">
                <a:extLst>
                  <a:ext uri="{FF2B5EF4-FFF2-40B4-BE49-F238E27FC236}">
                    <a16:creationId xmlns:a16="http://schemas.microsoft.com/office/drawing/2014/main" id="{3148FB91-2D72-4239-BE5F-27412BCC49ED}"/>
                  </a:ext>
                </a:extLst>
              </p:cNvPr>
              <p:cNvCxnSpPr>
                <a:cxnSpLocks/>
              </p:cNvCxnSpPr>
              <p:nvPr/>
            </p:nvCxnSpPr>
            <p:spPr>
              <a:xfrm rot="16200000">
                <a:off x="3120863" y="1330074"/>
                <a:ext cx="185012" cy="0"/>
              </a:xfrm>
              <a:prstGeom prst="line">
                <a:avLst/>
              </a:prstGeom>
              <a:solidFill>
                <a:schemeClr val="bg1"/>
              </a:solidFill>
              <a:ln w="9525">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712DA1B1-28B8-414F-AA68-5B22FC7ED99E}"/>
                </a:ext>
              </a:extLst>
            </p:cNvPr>
            <p:cNvGrpSpPr/>
            <p:nvPr/>
          </p:nvGrpSpPr>
          <p:grpSpPr>
            <a:xfrm rot="5400000">
              <a:off x="2381796" y="2249133"/>
              <a:ext cx="83412" cy="134147"/>
              <a:chOff x="3213369" y="1237568"/>
              <a:chExt cx="138565" cy="185012"/>
            </a:xfrm>
          </p:grpSpPr>
          <p:sp>
            <p:nvSpPr>
              <p:cNvPr id="19" name="Isosceles Triangle 18">
                <a:extLst>
                  <a:ext uri="{FF2B5EF4-FFF2-40B4-BE49-F238E27FC236}">
                    <a16:creationId xmlns:a16="http://schemas.microsoft.com/office/drawing/2014/main" id="{C796491C-4853-4C5C-BFD5-EC30220F0C0F}"/>
                  </a:ext>
                </a:extLst>
              </p:cNvPr>
              <p:cNvSpPr/>
              <p:nvPr/>
            </p:nvSpPr>
            <p:spPr>
              <a:xfrm rot="16200000">
                <a:off x="3194113" y="1264758"/>
                <a:ext cx="185012" cy="130631"/>
              </a:xfrm>
              <a:prstGeom prst="triangle">
                <a:avLst/>
              </a:prstGeom>
              <a:solidFill>
                <a:srgbClr val="007E3A"/>
              </a:solid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000"/>
              </a:p>
            </p:txBody>
          </p:sp>
          <p:cxnSp>
            <p:nvCxnSpPr>
              <p:cNvPr id="20" name="Straight Connector 19">
                <a:extLst>
                  <a:ext uri="{FF2B5EF4-FFF2-40B4-BE49-F238E27FC236}">
                    <a16:creationId xmlns:a16="http://schemas.microsoft.com/office/drawing/2014/main" id="{F1D8B5FF-B45B-4E87-9C34-C4DB40216149}"/>
                  </a:ext>
                </a:extLst>
              </p:cNvPr>
              <p:cNvCxnSpPr>
                <a:cxnSpLocks/>
              </p:cNvCxnSpPr>
              <p:nvPr/>
            </p:nvCxnSpPr>
            <p:spPr>
              <a:xfrm rot="16200000">
                <a:off x="3120863" y="1330074"/>
                <a:ext cx="185012" cy="0"/>
              </a:xfrm>
              <a:prstGeom prst="line">
                <a:avLst/>
              </a:prstGeom>
              <a:solidFill>
                <a:schemeClr val="bg1"/>
              </a:solidFill>
              <a:ln w="9525">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D322A92D-7AB2-43BC-9EF3-92BD385AB64B}"/>
                </a:ext>
              </a:extLst>
            </p:cNvPr>
            <p:cNvGrpSpPr/>
            <p:nvPr/>
          </p:nvGrpSpPr>
          <p:grpSpPr>
            <a:xfrm rot="5400000">
              <a:off x="1856917" y="2889332"/>
              <a:ext cx="83412" cy="134147"/>
              <a:chOff x="3213369" y="1237568"/>
              <a:chExt cx="138565" cy="185012"/>
            </a:xfrm>
          </p:grpSpPr>
          <p:sp>
            <p:nvSpPr>
              <p:cNvPr id="22" name="Isosceles Triangle 21">
                <a:extLst>
                  <a:ext uri="{FF2B5EF4-FFF2-40B4-BE49-F238E27FC236}">
                    <a16:creationId xmlns:a16="http://schemas.microsoft.com/office/drawing/2014/main" id="{87E7C1C5-3BCD-4C9D-B5C9-C6314E48BC17}"/>
                  </a:ext>
                </a:extLst>
              </p:cNvPr>
              <p:cNvSpPr/>
              <p:nvPr/>
            </p:nvSpPr>
            <p:spPr>
              <a:xfrm rot="16200000">
                <a:off x="3194113" y="1264758"/>
                <a:ext cx="185012" cy="130631"/>
              </a:xfrm>
              <a:prstGeom prst="triangle">
                <a:avLst/>
              </a:prstGeom>
              <a:solidFill>
                <a:srgbClr val="007E3A"/>
              </a:solid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000"/>
              </a:p>
            </p:txBody>
          </p:sp>
          <p:cxnSp>
            <p:nvCxnSpPr>
              <p:cNvPr id="23" name="Straight Connector 22">
                <a:extLst>
                  <a:ext uri="{FF2B5EF4-FFF2-40B4-BE49-F238E27FC236}">
                    <a16:creationId xmlns:a16="http://schemas.microsoft.com/office/drawing/2014/main" id="{CB006427-DC4B-4250-802E-BA7CBEEFF033}"/>
                  </a:ext>
                </a:extLst>
              </p:cNvPr>
              <p:cNvCxnSpPr>
                <a:cxnSpLocks/>
              </p:cNvCxnSpPr>
              <p:nvPr/>
            </p:nvCxnSpPr>
            <p:spPr>
              <a:xfrm rot="16200000">
                <a:off x="3120863" y="1330074"/>
                <a:ext cx="185012" cy="0"/>
              </a:xfrm>
              <a:prstGeom prst="line">
                <a:avLst/>
              </a:prstGeom>
              <a:solidFill>
                <a:schemeClr val="bg1"/>
              </a:solidFill>
              <a:ln w="9525">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B7549F02-AFE9-42E8-BA77-2CA925AA09A7}"/>
                </a:ext>
              </a:extLst>
            </p:cNvPr>
            <p:cNvGrpSpPr/>
            <p:nvPr/>
          </p:nvGrpSpPr>
          <p:grpSpPr>
            <a:xfrm rot="5400000">
              <a:off x="2119357" y="2889332"/>
              <a:ext cx="83412" cy="134147"/>
              <a:chOff x="3213369" y="1237568"/>
              <a:chExt cx="138565" cy="185012"/>
            </a:xfrm>
          </p:grpSpPr>
          <p:sp>
            <p:nvSpPr>
              <p:cNvPr id="25" name="Isosceles Triangle 24">
                <a:extLst>
                  <a:ext uri="{FF2B5EF4-FFF2-40B4-BE49-F238E27FC236}">
                    <a16:creationId xmlns:a16="http://schemas.microsoft.com/office/drawing/2014/main" id="{2EBC3CEC-CFF0-4B28-8FFE-35C5DF2C49F7}"/>
                  </a:ext>
                </a:extLst>
              </p:cNvPr>
              <p:cNvSpPr/>
              <p:nvPr/>
            </p:nvSpPr>
            <p:spPr>
              <a:xfrm rot="16200000">
                <a:off x="3194113" y="1264758"/>
                <a:ext cx="185012" cy="130631"/>
              </a:xfrm>
              <a:prstGeom prst="triangle">
                <a:avLst/>
              </a:prstGeom>
              <a:solidFill>
                <a:srgbClr val="007E3A"/>
              </a:solid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000"/>
              </a:p>
            </p:txBody>
          </p:sp>
          <p:cxnSp>
            <p:nvCxnSpPr>
              <p:cNvPr id="26" name="Straight Connector 25">
                <a:extLst>
                  <a:ext uri="{FF2B5EF4-FFF2-40B4-BE49-F238E27FC236}">
                    <a16:creationId xmlns:a16="http://schemas.microsoft.com/office/drawing/2014/main" id="{439B370D-AD1D-43E0-AB46-643A856F286F}"/>
                  </a:ext>
                </a:extLst>
              </p:cNvPr>
              <p:cNvCxnSpPr>
                <a:cxnSpLocks/>
              </p:cNvCxnSpPr>
              <p:nvPr/>
            </p:nvCxnSpPr>
            <p:spPr>
              <a:xfrm rot="16200000">
                <a:off x="3120863" y="1330074"/>
                <a:ext cx="185012" cy="0"/>
              </a:xfrm>
              <a:prstGeom prst="line">
                <a:avLst/>
              </a:prstGeom>
              <a:solidFill>
                <a:schemeClr val="bg1"/>
              </a:solidFill>
              <a:ln w="9525">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2127DC87-3367-4FFF-83AC-501547673AB1}"/>
                </a:ext>
              </a:extLst>
            </p:cNvPr>
            <p:cNvGrpSpPr/>
            <p:nvPr/>
          </p:nvGrpSpPr>
          <p:grpSpPr>
            <a:xfrm rot="5400000">
              <a:off x="2381796" y="2889333"/>
              <a:ext cx="83412" cy="134147"/>
              <a:chOff x="3213369" y="1237568"/>
              <a:chExt cx="138565" cy="185012"/>
            </a:xfrm>
          </p:grpSpPr>
          <p:sp>
            <p:nvSpPr>
              <p:cNvPr id="28" name="Isosceles Triangle 27">
                <a:extLst>
                  <a:ext uri="{FF2B5EF4-FFF2-40B4-BE49-F238E27FC236}">
                    <a16:creationId xmlns:a16="http://schemas.microsoft.com/office/drawing/2014/main" id="{A30E3F10-3688-4F3C-B84F-710BB06E08D3}"/>
                  </a:ext>
                </a:extLst>
              </p:cNvPr>
              <p:cNvSpPr/>
              <p:nvPr/>
            </p:nvSpPr>
            <p:spPr>
              <a:xfrm rot="16200000">
                <a:off x="3194113" y="1264758"/>
                <a:ext cx="185012" cy="130631"/>
              </a:xfrm>
              <a:prstGeom prst="triangle">
                <a:avLst/>
              </a:prstGeom>
              <a:solidFill>
                <a:srgbClr val="007E3A"/>
              </a:solid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000"/>
              </a:p>
            </p:txBody>
          </p:sp>
          <p:cxnSp>
            <p:nvCxnSpPr>
              <p:cNvPr id="29" name="Straight Connector 28">
                <a:extLst>
                  <a:ext uri="{FF2B5EF4-FFF2-40B4-BE49-F238E27FC236}">
                    <a16:creationId xmlns:a16="http://schemas.microsoft.com/office/drawing/2014/main" id="{E0518B54-13CA-4E27-8DD8-5F8FC59EFB46}"/>
                  </a:ext>
                </a:extLst>
              </p:cNvPr>
              <p:cNvCxnSpPr>
                <a:cxnSpLocks/>
              </p:cNvCxnSpPr>
              <p:nvPr/>
            </p:nvCxnSpPr>
            <p:spPr>
              <a:xfrm rot="16200000">
                <a:off x="3120863" y="1330074"/>
                <a:ext cx="185012" cy="0"/>
              </a:xfrm>
              <a:prstGeom prst="line">
                <a:avLst/>
              </a:prstGeom>
              <a:solidFill>
                <a:schemeClr val="bg1"/>
              </a:solidFill>
              <a:ln w="9525">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EBA408D9-6BC6-4FA7-A739-26BB66428FF4}"/>
                </a:ext>
              </a:extLst>
            </p:cNvPr>
            <p:cNvCxnSpPr/>
            <p:nvPr/>
          </p:nvCxnSpPr>
          <p:spPr>
            <a:xfrm flipV="1">
              <a:off x="2161062" y="1897539"/>
              <a:ext cx="0" cy="1417371"/>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FEB19CA-15EF-49FE-95D6-F9680ACF081E}"/>
                </a:ext>
              </a:extLst>
            </p:cNvPr>
            <p:cNvCxnSpPr/>
            <p:nvPr/>
          </p:nvCxnSpPr>
          <p:spPr>
            <a:xfrm flipV="1">
              <a:off x="2426264" y="1897539"/>
              <a:ext cx="0" cy="1417371"/>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CA142E0-7404-4BCD-ADF2-344298EC1E64}"/>
                </a:ext>
              </a:extLst>
            </p:cNvPr>
            <p:cNvCxnSpPr/>
            <p:nvPr/>
          </p:nvCxnSpPr>
          <p:spPr>
            <a:xfrm>
              <a:off x="1898624" y="1897539"/>
              <a:ext cx="0" cy="1412802"/>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272DCE2B-74F7-4F0F-91BB-6A60171E7FAF}"/>
                </a:ext>
              </a:extLst>
            </p:cNvPr>
            <p:cNvSpPr/>
            <p:nvPr/>
          </p:nvSpPr>
          <p:spPr>
            <a:xfrm>
              <a:off x="2140505" y="1883108"/>
              <a:ext cx="42155" cy="34999"/>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4" name="Oval 33">
              <a:extLst>
                <a:ext uri="{FF2B5EF4-FFF2-40B4-BE49-F238E27FC236}">
                  <a16:creationId xmlns:a16="http://schemas.microsoft.com/office/drawing/2014/main" id="{830AB5A1-B013-4F17-8B07-260F53C12D2E}"/>
                </a:ext>
              </a:extLst>
            </p:cNvPr>
            <p:cNvSpPr/>
            <p:nvPr/>
          </p:nvSpPr>
          <p:spPr>
            <a:xfrm>
              <a:off x="2404693" y="1883108"/>
              <a:ext cx="42155" cy="34999"/>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5" name="Oval 34">
              <a:extLst>
                <a:ext uri="{FF2B5EF4-FFF2-40B4-BE49-F238E27FC236}">
                  <a16:creationId xmlns:a16="http://schemas.microsoft.com/office/drawing/2014/main" id="{D936E020-BCBA-4AE8-BA0F-773EB73F46E2}"/>
                </a:ext>
              </a:extLst>
            </p:cNvPr>
            <p:cNvSpPr/>
            <p:nvPr/>
          </p:nvSpPr>
          <p:spPr>
            <a:xfrm>
              <a:off x="2141333" y="3294380"/>
              <a:ext cx="42155" cy="34999"/>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37" name="Straight Connector 36">
              <a:extLst>
                <a:ext uri="{FF2B5EF4-FFF2-40B4-BE49-F238E27FC236}">
                  <a16:creationId xmlns:a16="http://schemas.microsoft.com/office/drawing/2014/main" id="{1FA46445-D543-4A5E-9971-0888C5594625}"/>
                </a:ext>
              </a:extLst>
            </p:cNvPr>
            <p:cNvCxnSpPr>
              <a:cxnSpLocks/>
            </p:cNvCxnSpPr>
            <p:nvPr/>
          </p:nvCxnSpPr>
          <p:spPr>
            <a:xfrm flipH="1">
              <a:off x="1535953" y="2498518"/>
              <a:ext cx="365814"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C003C8F-DBE7-4008-8888-FC7F0EE35163}"/>
                </a:ext>
              </a:extLst>
            </p:cNvPr>
            <p:cNvCxnSpPr>
              <a:cxnSpLocks/>
            </p:cNvCxnSpPr>
            <p:nvPr/>
          </p:nvCxnSpPr>
          <p:spPr>
            <a:xfrm flipH="1">
              <a:off x="1535953" y="2599431"/>
              <a:ext cx="620490"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BE09AB-D902-48F7-9F50-95EF477DB7BC}"/>
                </a:ext>
              </a:extLst>
            </p:cNvPr>
            <p:cNvCxnSpPr>
              <a:cxnSpLocks/>
            </p:cNvCxnSpPr>
            <p:nvPr/>
          </p:nvCxnSpPr>
          <p:spPr>
            <a:xfrm flipH="1">
              <a:off x="1535953" y="2698621"/>
              <a:ext cx="887262"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411DCB0-7E9C-4A3E-86EB-54262C4A4EC3}"/>
                </a:ext>
              </a:extLst>
            </p:cNvPr>
            <p:cNvSpPr txBox="1"/>
            <p:nvPr/>
          </p:nvSpPr>
          <p:spPr>
            <a:xfrm>
              <a:off x="1804753" y="3393850"/>
              <a:ext cx="719090" cy="165746"/>
            </a:xfrm>
            <a:prstGeom prst="rect">
              <a:avLst/>
            </a:prstGeom>
            <a:noFill/>
          </p:spPr>
          <p:txBody>
            <a:bodyPr wrap="square" rtlCol="0">
              <a:spAutoFit/>
            </a:bodyPr>
            <a:lstStyle/>
            <a:p>
              <a:pPr algn="ctr"/>
              <a:r>
                <a:rPr lang="en-US" sz="1000" b="1"/>
                <a:t>Rectifier</a:t>
              </a:r>
            </a:p>
          </p:txBody>
        </p:sp>
        <p:cxnSp>
          <p:nvCxnSpPr>
            <p:cNvPr id="102" name="Straight Connector 101">
              <a:extLst>
                <a:ext uri="{FF2B5EF4-FFF2-40B4-BE49-F238E27FC236}">
                  <a16:creationId xmlns:a16="http://schemas.microsoft.com/office/drawing/2014/main" id="{C849BE93-AD95-46B1-B893-F690505622BF}"/>
                </a:ext>
              </a:extLst>
            </p:cNvPr>
            <p:cNvCxnSpPr>
              <a:cxnSpLocks/>
            </p:cNvCxnSpPr>
            <p:nvPr/>
          </p:nvCxnSpPr>
          <p:spPr>
            <a:xfrm>
              <a:off x="1898323" y="1897539"/>
              <a:ext cx="1422750"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B4CEE53F-4A05-4EAC-8A71-76A26522EFDC}"/>
                </a:ext>
              </a:extLst>
            </p:cNvPr>
            <p:cNvSpPr/>
            <p:nvPr/>
          </p:nvSpPr>
          <p:spPr>
            <a:xfrm>
              <a:off x="2406347" y="3294380"/>
              <a:ext cx="42155" cy="34999"/>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3" name="Oval 112">
              <a:extLst>
                <a:ext uri="{FF2B5EF4-FFF2-40B4-BE49-F238E27FC236}">
                  <a16:creationId xmlns:a16="http://schemas.microsoft.com/office/drawing/2014/main" id="{DE2286D6-82EE-479A-BBA4-57799D1728CC}"/>
                </a:ext>
              </a:extLst>
            </p:cNvPr>
            <p:cNvSpPr/>
            <p:nvPr/>
          </p:nvSpPr>
          <p:spPr>
            <a:xfrm>
              <a:off x="1877246" y="2482327"/>
              <a:ext cx="42155" cy="37956"/>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4" name="Oval 113">
              <a:extLst>
                <a:ext uri="{FF2B5EF4-FFF2-40B4-BE49-F238E27FC236}">
                  <a16:creationId xmlns:a16="http://schemas.microsoft.com/office/drawing/2014/main" id="{F67C1490-8762-461B-8832-35120A2E4786}"/>
                </a:ext>
              </a:extLst>
            </p:cNvPr>
            <p:cNvSpPr/>
            <p:nvPr/>
          </p:nvSpPr>
          <p:spPr>
            <a:xfrm>
              <a:off x="2140437" y="2584246"/>
              <a:ext cx="42155" cy="37956"/>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5" name="Oval 114">
              <a:extLst>
                <a:ext uri="{FF2B5EF4-FFF2-40B4-BE49-F238E27FC236}">
                  <a16:creationId xmlns:a16="http://schemas.microsoft.com/office/drawing/2014/main" id="{FD3BA67C-2F91-4E57-BBF2-33AEF0B50EA0}"/>
                </a:ext>
              </a:extLst>
            </p:cNvPr>
            <p:cNvSpPr/>
            <p:nvPr/>
          </p:nvSpPr>
          <p:spPr>
            <a:xfrm>
              <a:off x="2406035" y="2684409"/>
              <a:ext cx="42155" cy="37956"/>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34" name="Group 133">
              <a:extLst>
                <a:ext uri="{FF2B5EF4-FFF2-40B4-BE49-F238E27FC236}">
                  <a16:creationId xmlns:a16="http://schemas.microsoft.com/office/drawing/2014/main" id="{7F399841-66C9-4FDD-9C7E-C568999AC1A3}"/>
                </a:ext>
              </a:extLst>
            </p:cNvPr>
            <p:cNvGrpSpPr/>
            <p:nvPr/>
          </p:nvGrpSpPr>
          <p:grpSpPr>
            <a:xfrm rot="5400000">
              <a:off x="3691575" y="2344273"/>
              <a:ext cx="62559" cy="100610"/>
              <a:chOff x="3213369" y="1237568"/>
              <a:chExt cx="138565" cy="185012"/>
            </a:xfrm>
          </p:grpSpPr>
          <p:sp>
            <p:nvSpPr>
              <p:cNvPr id="135" name="Isosceles Triangle 134">
                <a:extLst>
                  <a:ext uri="{FF2B5EF4-FFF2-40B4-BE49-F238E27FC236}">
                    <a16:creationId xmlns:a16="http://schemas.microsoft.com/office/drawing/2014/main" id="{43F65BEA-EE9E-4875-933E-7EBCA601094E}"/>
                  </a:ext>
                </a:extLst>
              </p:cNvPr>
              <p:cNvSpPr/>
              <p:nvPr/>
            </p:nvSpPr>
            <p:spPr>
              <a:xfrm rot="16200000">
                <a:off x="3194113" y="1264758"/>
                <a:ext cx="185012" cy="130631"/>
              </a:xfrm>
              <a:prstGeom prst="triangl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200"/>
              </a:p>
            </p:txBody>
          </p:sp>
          <p:cxnSp>
            <p:nvCxnSpPr>
              <p:cNvPr id="136" name="Straight Connector 135">
                <a:extLst>
                  <a:ext uri="{FF2B5EF4-FFF2-40B4-BE49-F238E27FC236}">
                    <a16:creationId xmlns:a16="http://schemas.microsoft.com/office/drawing/2014/main" id="{BAFC7CC5-086F-4669-B13A-5CE1BF5B0D1B}"/>
                  </a:ext>
                </a:extLst>
              </p:cNvPr>
              <p:cNvCxnSpPr>
                <a:cxnSpLocks/>
              </p:cNvCxnSpPr>
              <p:nvPr/>
            </p:nvCxnSpPr>
            <p:spPr>
              <a:xfrm rot="16200000">
                <a:off x="3120863" y="1330074"/>
                <a:ext cx="185012" cy="0"/>
              </a:xfrm>
              <a:prstGeom prst="line">
                <a:avLst/>
              </a:prstGeom>
              <a:solidFill>
                <a:schemeClr val="bg1"/>
              </a:solidFill>
              <a:ln w="9525">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a:extLst>
                <a:ext uri="{FF2B5EF4-FFF2-40B4-BE49-F238E27FC236}">
                  <a16:creationId xmlns:a16="http://schemas.microsoft.com/office/drawing/2014/main" id="{C4DC12EF-EB91-4BA7-9F74-3FEBBA46D4B4}"/>
                </a:ext>
              </a:extLst>
            </p:cNvPr>
            <p:cNvCxnSpPr/>
            <p:nvPr/>
          </p:nvCxnSpPr>
          <p:spPr>
            <a:xfrm flipV="1">
              <a:off x="3722854" y="2307565"/>
              <a:ext cx="0" cy="173733"/>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6CBC5A54-A424-412D-86AF-089D1F609A75}"/>
                </a:ext>
              </a:extLst>
            </p:cNvPr>
            <p:cNvCxnSpPr/>
            <p:nvPr/>
          </p:nvCxnSpPr>
          <p:spPr>
            <a:xfrm flipH="1">
              <a:off x="3635590" y="2312020"/>
              <a:ext cx="87265"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7736121-B2C9-414B-8C4C-218A623ED08E}"/>
                </a:ext>
              </a:extLst>
            </p:cNvPr>
            <p:cNvCxnSpPr/>
            <p:nvPr/>
          </p:nvCxnSpPr>
          <p:spPr>
            <a:xfrm flipH="1">
              <a:off x="3635590" y="2476459"/>
              <a:ext cx="87265"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BCE5C3D-CE90-45FB-8FE7-E86F00052E01}"/>
                </a:ext>
              </a:extLst>
            </p:cNvPr>
            <p:cNvCxnSpPr>
              <a:cxnSpLocks/>
            </p:cNvCxnSpPr>
            <p:nvPr/>
          </p:nvCxnSpPr>
          <p:spPr>
            <a:xfrm>
              <a:off x="3635590" y="2234836"/>
              <a:ext cx="0" cy="107125"/>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1BFF4F2-8089-4CC3-AC43-711A45D21069}"/>
                </a:ext>
              </a:extLst>
            </p:cNvPr>
            <p:cNvCxnSpPr/>
            <p:nvPr/>
          </p:nvCxnSpPr>
          <p:spPr>
            <a:xfrm flipH="1">
              <a:off x="3560473" y="2340624"/>
              <a:ext cx="76660" cy="2312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4EB70192-6F44-4DE5-9ADC-DA431A67A1DC}"/>
                </a:ext>
              </a:extLst>
            </p:cNvPr>
            <p:cNvCxnSpPr>
              <a:cxnSpLocks/>
            </p:cNvCxnSpPr>
            <p:nvPr/>
          </p:nvCxnSpPr>
          <p:spPr>
            <a:xfrm flipH="1" flipV="1">
              <a:off x="3558930" y="2415975"/>
              <a:ext cx="80804" cy="29193"/>
            </a:xfrm>
            <a:prstGeom prst="line">
              <a:avLst/>
            </a:prstGeom>
            <a:ln>
              <a:solidFill>
                <a:srgbClr val="007E3A"/>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4E707B9-9C91-4FD0-8F70-038E488D8414}"/>
                </a:ext>
              </a:extLst>
            </p:cNvPr>
            <p:cNvCxnSpPr>
              <a:cxnSpLocks/>
            </p:cNvCxnSpPr>
            <p:nvPr/>
          </p:nvCxnSpPr>
          <p:spPr>
            <a:xfrm>
              <a:off x="3558930" y="2344924"/>
              <a:ext cx="0" cy="96804"/>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FDCD1A5-6371-4E98-8065-C144FB5F176E}"/>
                </a:ext>
              </a:extLst>
            </p:cNvPr>
            <p:cNvCxnSpPr>
              <a:cxnSpLocks/>
            </p:cNvCxnSpPr>
            <p:nvPr/>
          </p:nvCxnSpPr>
          <p:spPr>
            <a:xfrm>
              <a:off x="3537728" y="2365566"/>
              <a:ext cx="0" cy="51444"/>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08F3419-BE31-4AE4-8611-2E987F8D4877}"/>
                </a:ext>
              </a:extLst>
            </p:cNvPr>
            <p:cNvCxnSpPr/>
            <p:nvPr/>
          </p:nvCxnSpPr>
          <p:spPr>
            <a:xfrm flipH="1">
              <a:off x="3494219" y="2415975"/>
              <a:ext cx="43509"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9CC84E5-BF70-476A-8C96-85585D5B8A23}"/>
                </a:ext>
              </a:extLst>
            </p:cNvPr>
            <p:cNvCxnSpPr>
              <a:cxnSpLocks/>
            </p:cNvCxnSpPr>
            <p:nvPr/>
          </p:nvCxnSpPr>
          <p:spPr>
            <a:xfrm>
              <a:off x="3635590" y="1883108"/>
              <a:ext cx="0" cy="363793"/>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147" name="Group 146">
              <a:extLst>
                <a:ext uri="{FF2B5EF4-FFF2-40B4-BE49-F238E27FC236}">
                  <a16:creationId xmlns:a16="http://schemas.microsoft.com/office/drawing/2014/main" id="{23437FB2-DCD6-4285-BFE6-F89212DDABDF}"/>
                </a:ext>
              </a:extLst>
            </p:cNvPr>
            <p:cNvGrpSpPr/>
            <p:nvPr/>
          </p:nvGrpSpPr>
          <p:grpSpPr>
            <a:xfrm rot="5400000">
              <a:off x="3691575" y="2820406"/>
              <a:ext cx="62559" cy="100610"/>
              <a:chOff x="3213369" y="1237568"/>
              <a:chExt cx="138565" cy="185012"/>
            </a:xfrm>
          </p:grpSpPr>
          <p:sp>
            <p:nvSpPr>
              <p:cNvPr id="148" name="Isosceles Triangle 147">
                <a:extLst>
                  <a:ext uri="{FF2B5EF4-FFF2-40B4-BE49-F238E27FC236}">
                    <a16:creationId xmlns:a16="http://schemas.microsoft.com/office/drawing/2014/main" id="{D8B2AC81-A630-488B-973A-FBB69E6CD812}"/>
                  </a:ext>
                </a:extLst>
              </p:cNvPr>
              <p:cNvSpPr/>
              <p:nvPr/>
            </p:nvSpPr>
            <p:spPr>
              <a:xfrm rot="16200000">
                <a:off x="3194113" y="1264758"/>
                <a:ext cx="185012" cy="130631"/>
              </a:xfrm>
              <a:prstGeom prst="triangl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200"/>
              </a:p>
            </p:txBody>
          </p:sp>
          <p:cxnSp>
            <p:nvCxnSpPr>
              <p:cNvPr id="149" name="Straight Connector 148">
                <a:extLst>
                  <a:ext uri="{FF2B5EF4-FFF2-40B4-BE49-F238E27FC236}">
                    <a16:creationId xmlns:a16="http://schemas.microsoft.com/office/drawing/2014/main" id="{DFBAF2AF-19E0-42DE-A9F4-B16198532ACA}"/>
                  </a:ext>
                </a:extLst>
              </p:cNvPr>
              <p:cNvCxnSpPr>
                <a:cxnSpLocks/>
              </p:cNvCxnSpPr>
              <p:nvPr/>
            </p:nvCxnSpPr>
            <p:spPr>
              <a:xfrm rot="16200000">
                <a:off x="3120863" y="1330074"/>
                <a:ext cx="185012" cy="0"/>
              </a:xfrm>
              <a:prstGeom prst="line">
                <a:avLst/>
              </a:prstGeom>
              <a:solidFill>
                <a:schemeClr val="bg1"/>
              </a:solidFill>
              <a:ln w="9525">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150" name="Straight Connector 149">
              <a:extLst>
                <a:ext uri="{FF2B5EF4-FFF2-40B4-BE49-F238E27FC236}">
                  <a16:creationId xmlns:a16="http://schemas.microsoft.com/office/drawing/2014/main" id="{FC3A77A6-36EF-4669-9B81-14C53FB89CE4}"/>
                </a:ext>
              </a:extLst>
            </p:cNvPr>
            <p:cNvCxnSpPr/>
            <p:nvPr/>
          </p:nvCxnSpPr>
          <p:spPr>
            <a:xfrm flipV="1">
              <a:off x="3722854" y="2783697"/>
              <a:ext cx="0" cy="173733"/>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D311A29-303C-46B2-80DA-984E820171F1}"/>
                </a:ext>
              </a:extLst>
            </p:cNvPr>
            <p:cNvCxnSpPr/>
            <p:nvPr/>
          </p:nvCxnSpPr>
          <p:spPr>
            <a:xfrm flipH="1">
              <a:off x="3635590" y="2786370"/>
              <a:ext cx="87265"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8AE84581-EDB1-4696-8FF2-C18DA9ED2136}"/>
                </a:ext>
              </a:extLst>
            </p:cNvPr>
            <p:cNvCxnSpPr/>
            <p:nvPr/>
          </p:nvCxnSpPr>
          <p:spPr>
            <a:xfrm flipH="1">
              <a:off x="3635590" y="2953037"/>
              <a:ext cx="87265"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77739A0-9586-4A61-A853-4B58C13B5B30}"/>
                </a:ext>
              </a:extLst>
            </p:cNvPr>
            <p:cNvCxnSpPr>
              <a:cxnSpLocks/>
            </p:cNvCxnSpPr>
            <p:nvPr/>
          </p:nvCxnSpPr>
          <p:spPr>
            <a:xfrm>
              <a:off x="3635590" y="2445168"/>
              <a:ext cx="0" cy="372924"/>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9DFE98E-6D60-4421-A768-A45BE581BCFE}"/>
                </a:ext>
              </a:extLst>
            </p:cNvPr>
            <p:cNvCxnSpPr/>
            <p:nvPr/>
          </p:nvCxnSpPr>
          <p:spPr>
            <a:xfrm flipH="1">
              <a:off x="3560473" y="2816757"/>
              <a:ext cx="76660" cy="2312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3C40ACF-52D8-43FE-9009-F21C4171C747}"/>
                </a:ext>
              </a:extLst>
            </p:cNvPr>
            <p:cNvCxnSpPr>
              <a:cxnSpLocks/>
            </p:cNvCxnSpPr>
            <p:nvPr/>
          </p:nvCxnSpPr>
          <p:spPr>
            <a:xfrm flipH="1" flipV="1">
              <a:off x="3558930" y="2892107"/>
              <a:ext cx="80804" cy="29193"/>
            </a:xfrm>
            <a:prstGeom prst="line">
              <a:avLst/>
            </a:prstGeom>
            <a:ln>
              <a:solidFill>
                <a:srgbClr val="007E3A"/>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A08D9DD-10B3-4B52-B976-1CA0BEF85C3B}"/>
                </a:ext>
              </a:extLst>
            </p:cNvPr>
            <p:cNvCxnSpPr>
              <a:cxnSpLocks/>
            </p:cNvCxnSpPr>
            <p:nvPr/>
          </p:nvCxnSpPr>
          <p:spPr>
            <a:xfrm>
              <a:off x="3558930" y="2821057"/>
              <a:ext cx="0" cy="96804"/>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A55C733-20B6-46C6-9C8D-0F52662661AA}"/>
                </a:ext>
              </a:extLst>
            </p:cNvPr>
            <p:cNvCxnSpPr>
              <a:cxnSpLocks/>
            </p:cNvCxnSpPr>
            <p:nvPr/>
          </p:nvCxnSpPr>
          <p:spPr>
            <a:xfrm>
              <a:off x="3537728" y="2841698"/>
              <a:ext cx="0" cy="51444"/>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731EF24-1166-45C9-BCCA-C57A66A8ED82}"/>
                </a:ext>
              </a:extLst>
            </p:cNvPr>
            <p:cNvCxnSpPr/>
            <p:nvPr/>
          </p:nvCxnSpPr>
          <p:spPr>
            <a:xfrm flipH="1">
              <a:off x="3494219" y="2892107"/>
              <a:ext cx="43509"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159" name="Group 158">
              <a:extLst>
                <a:ext uri="{FF2B5EF4-FFF2-40B4-BE49-F238E27FC236}">
                  <a16:creationId xmlns:a16="http://schemas.microsoft.com/office/drawing/2014/main" id="{7DC840C3-B4CD-4F8A-9A8C-3FC279F37399}"/>
                </a:ext>
              </a:extLst>
            </p:cNvPr>
            <p:cNvGrpSpPr/>
            <p:nvPr/>
          </p:nvGrpSpPr>
          <p:grpSpPr>
            <a:xfrm>
              <a:off x="3812188" y="1897539"/>
              <a:ext cx="278941" cy="1047514"/>
              <a:chOff x="3976752" y="936600"/>
              <a:chExt cx="512945" cy="2320188"/>
            </a:xfrm>
          </p:grpSpPr>
          <p:grpSp>
            <p:nvGrpSpPr>
              <p:cNvPr id="160" name="Group 159">
                <a:extLst>
                  <a:ext uri="{FF2B5EF4-FFF2-40B4-BE49-F238E27FC236}">
                    <a16:creationId xmlns:a16="http://schemas.microsoft.com/office/drawing/2014/main" id="{AC426597-BA6A-4510-8DC2-F04AD703A240}"/>
                  </a:ext>
                </a:extLst>
              </p:cNvPr>
              <p:cNvGrpSpPr/>
              <p:nvPr/>
            </p:nvGrpSpPr>
            <p:grpSpPr>
              <a:xfrm rot="5400000">
                <a:off x="4327908" y="1917594"/>
                <a:ext cx="138565" cy="185012"/>
                <a:chOff x="3213369" y="1237568"/>
                <a:chExt cx="138565" cy="185012"/>
              </a:xfrm>
            </p:grpSpPr>
            <p:sp>
              <p:nvSpPr>
                <p:cNvPr id="183" name="Isosceles Triangle 182">
                  <a:extLst>
                    <a:ext uri="{FF2B5EF4-FFF2-40B4-BE49-F238E27FC236}">
                      <a16:creationId xmlns:a16="http://schemas.microsoft.com/office/drawing/2014/main" id="{07DB8699-D871-46B6-BEBA-E6B53821CC25}"/>
                    </a:ext>
                  </a:extLst>
                </p:cNvPr>
                <p:cNvSpPr/>
                <p:nvPr/>
              </p:nvSpPr>
              <p:spPr>
                <a:xfrm rot="16200000">
                  <a:off x="3194113" y="1264758"/>
                  <a:ext cx="185012" cy="130631"/>
                </a:xfrm>
                <a:prstGeom prst="triangl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200"/>
                </a:p>
              </p:txBody>
            </p:sp>
            <p:cxnSp>
              <p:nvCxnSpPr>
                <p:cNvPr id="184" name="Straight Connector 183">
                  <a:extLst>
                    <a:ext uri="{FF2B5EF4-FFF2-40B4-BE49-F238E27FC236}">
                      <a16:creationId xmlns:a16="http://schemas.microsoft.com/office/drawing/2014/main" id="{D5047196-22F6-47FF-8CFB-DC43D040D73D}"/>
                    </a:ext>
                  </a:extLst>
                </p:cNvPr>
                <p:cNvCxnSpPr>
                  <a:cxnSpLocks/>
                </p:cNvCxnSpPr>
                <p:nvPr/>
              </p:nvCxnSpPr>
              <p:spPr>
                <a:xfrm rot="16200000">
                  <a:off x="3120863" y="1330074"/>
                  <a:ext cx="185012" cy="0"/>
                </a:xfrm>
                <a:prstGeom prst="line">
                  <a:avLst/>
                </a:prstGeom>
                <a:solidFill>
                  <a:schemeClr val="bg1"/>
                </a:solidFill>
                <a:ln w="9525">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161" name="Straight Connector 160">
                <a:extLst>
                  <a:ext uri="{FF2B5EF4-FFF2-40B4-BE49-F238E27FC236}">
                    <a16:creationId xmlns:a16="http://schemas.microsoft.com/office/drawing/2014/main" id="{B956134B-7A51-49EE-97A7-69C16BA0A91A}"/>
                  </a:ext>
                </a:extLst>
              </p:cNvPr>
              <p:cNvCxnSpPr/>
              <p:nvPr/>
            </p:nvCxnSpPr>
            <p:spPr>
              <a:xfrm flipV="1">
                <a:off x="4397191" y="1817370"/>
                <a:ext cx="0" cy="38481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5B1CFAA-8C26-4A89-A4A3-C4D9E3DDF9B6}"/>
                  </a:ext>
                </a:extLst>
              </p:cNvPr>
              <p:cNvCxnSpPr/>
              <p:nvPr/>
            </p:nvCxnSpPr>
            <p:spPr>
              <a:xfrm flipH="1">
                <a:off x="4236719" y="1827238"/>
                <a:ext cx="160471"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2D802C9-E281-4B07-922A-1F2D18BE9A7A}"/>
                  </a:ext>
                </a:extLst>
              </p:cNvPr>
              <p:cNvCxnSpPr/>
              <p:nvPr/>
            </p:nvCxnSpPr>
            <p:spPr>
              <a:xfrm flipH="1">
                <a:off x="4236719" y="2192449"/>
                <a:ext cx="160471"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3130166-CF1A-4FBB-85F7-588B45EF7617}"/>
                  </a:ext>
                </a:extLst>
              </p:cNvPr>
              <p:cNvCxnSpPr>
                <a:cxnSpLocks/>
              </p:cNvCxnSpPr>
              <p:nvPr/>
            </p:nvCxnSpPr>
            <p:spPr>
              <a:xfrm>
                <a:off x="4236720" y="1656279"/>
                <a:ext cx="0" cy="237277"/>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BF200160-5F59-4726-92DB-94E3B167E676}"/>
                  </a:ext>
                </a:extLst>
              </p:cNvPr>
              <p:cNvCxnSpPr/>
              <p:nvPr/>
            </p:nvCxnSpPr>
            <p:spPr>
              <a:xfrm flipH="1">
                <a:off x="4098588" y="1890595"/>
                <a:ext cx="140970" cy="5122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3D38294-CEE7-439A-AAC1-15AD7667CB8A}"/>
                  </a:ext>
                </a:extLst>
              </p:cNvPr>
              <p:cNvCxnSpPr>
                <a:cxnSpLocks/>
              </p:cNvCxnSpPr>
              <p:nvPr/>
            </p:nvCxnSpPr>
            <p:spPr>
              <a:xfrm flipH="1" flipV="1">
                <a:off x="4095750" y="2057493"/>
                <a:ext cx="148590" cy="64663"/>
              </a:xfrm>
              <a:prstGeom prst="line">
                <a:avLst/>
              </a:prstGeom>
              <a:ln>
                <a:solidFill>
                  <a:srgbClr val="007E3A"/>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6D390DE-8139-4915-A29C-A3F492C9C88B}"/>
                  </a:ext>
                </a:extLst>
              </p:cNvPr>
              <p:cNvCxnSpPr>
                <a:cxnSpLocks/>
              </p:cNvCxnSpPr>
              <p:nvPr/>
            </p:nvCxnSpPr>
            <p:spPr>
              <a:xfrm>
                <a:off x="4095750" y="1900120"/>
                <a:ext cx="0" cy="214416"/>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C9E0AFE-EDB2-4EB4-9575-10E2ED76524D}"/>
                  </a:ext>
                </a:extLst>
              </p:cNvPr>
              <p:cNvCxnSpPr>
                <a:cxnSpLocks/>
              </p:cNvCxnSpPr>
              <p:nvPr/>
            </p:nvCxnSpPr>
            <p:spPr>
              <a:xfrm>
                <a:off x="4056763" y="1945840"/>
                <a:ext cx="0" cy="11394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D228205-1454-4A47-9B63-634AD00DCCE2}"/>
                  </a:ext>
                </a:extLst>
              </p:cNvPr>
              <p:cNvCxnSpPr/>
              <p:nvPr/>
            </p:nvCxnSpPr>
            <p:spPr>
              <a:xfrm flipH="1">
                <a:off x="3976752" y="2057493"/>
                <a:ext cx="80011"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B42FB698-C9BA-45D4-973B-F7CFBF47852C}"/>
                  </a:ext>
                </a:extLst>
              </p:cNvPr>
              <p:cNvCxnSpPr>
                <a:cxnSpLocks/>
              </p:cNvCxnSpPr>
              <p:nvPr/>
            </p:nvCxnSpPr>
            <p:spPr>
              <a:xfrm>
                <a:off x="4236720" y="936600"/>
                <a:ext cx="0" cy="755161"/>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171" name="Group 170">
                <a:extLst>
                  <a:ext uri="{FF2B5EF4-FFF2-40B4-BE49-F238E27FC236}">
                    <a16:creationId xmlns:a16="http://schemas.microsoft.com/office/drawing/2014/main" id="{4362A24C-A5DB-41F4-B56C-BD7B59D30DA4}"/>
                  </a:ext>
                </a:extLst>
              </p:cNvPr>
              <p:cNvGrpSpPr/>
              <p:nvPr/>
            </p:nvGrpSpPr>
            <p:grpSpPr>
              <a:xfrm rot="5400000">
                <a:off x="4327908" y="2972202"/>
                <a:ext cx="138565" cy="185012"/>
                <a:chOff x="3213369" y="1237568"/>
                <a:chExt cx="138565" cy="185012"/>
              </a:xfrm>
            </p:grpSpPr>
            <p:sp>
              <p:nvSpPr>
                <p:cNvPr id="181" name="Isosceles Triangle 180">
                  <a:extLst>
                    <a:ext uri="{FF2B5EF4-FFF2-40B4-BE49-F238E27FC236}">
                      <a16:creationId xmlns:a16="http://schemas.microsoft.com/office/drawing/2014/main" id="{F4B62CAA-97F6-4398-BA8D-43EA7C816EC7}"/>
                    </a:ext>
                  </a:extLst>
                </p:cNvPr>
                <p:cNvSpPr/>
                <p:nvPr/>
              </p:nvSpPr>
              <p:spPr>
                <a:xfrm rot="16200000">
                  <a:off x="3194113" y="1264758"/>
                  <a:ext cx="185012" cy="130631"/>
                </a:xfrm>
                <a:prstGeom prst="triangl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200"/>
                </a:p>
              </p:txBody>
            </p:sp>
            <p:cxnSp>
              <p:nvCxnSpPr>
                <p:cNvPr id="182" name="Straight Connector 181">
                  <a:extLst>
                    <a:ext uri="{FF2B5EF4-FFF2-40B4-BE49-F238E27FC236}">
                      <a16:creationId xmlns:a16="http://schemas.microsoft.com/office/drawing/2014/main" id="{74A5C758-E038-4329-9567-55AF11B82307}"/>
                    </a:ext>
                  </a:extLst>
                </p:cNvPr>
                <p:cNvCxnSpPr>
                  <a:cxnSpLocks/>
                </p:cNvCxnSpPr>
                <p:nvPr/>
              </p:nvCxnSpPr>
              <p:spPr>
                <a:xfrm rot="16200000">
                  <a:off x="3120863" y="1330074"/>
                  <a:ext cx="185012" cy="0"/>
                </a:xfrm>
                <a:prstGeom prst="line">
                  <a:avLst/>
                </a:prstGeom>
                <a:solidFill>
                  <a:schemeClr val="bg1"/>
                </a:solidFill>
                <a:ln w="9525">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172" name="Straight Connector 171">
                <a:extLst>
                  <a:ext uri="{FF2B5EF4-FFF2-40B4-BE49-F238E27FC236}">
                    <a16:creationId xmlns:a16="http://schemas.microsoft.com/office/drawing/2014/main" id="{CD2E4269-8B92-4AE1-9221-207111C2CA9A}"/>
                  </a:ext>
                </a:extLst>
              </p:cNvPr>
              <p:cNvCxnSpPr/>
              <p:nvPr/>
            </p:nvCxnSpPr>
            <p:spPr>
              <a:xfrm flipV="1">
                <a:off x="4397191" y="2871978"/>
                <a:ext cx="0" cy="38481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5F39F05-3BBE-4495-B864-9A609718DDEF}"/>
                  </a:ext>
                </a:extLst>
              </p:cNvPr>
              <p:cNvCxnSpPr/>
              <p:nvPr/>
            </p:nvCxnSpPr>
            <p:spPr>
              <a:xfrm flipH="1">
                <a:off x="4236719" y="2877898"/>
                <a:ext cx="160471"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26A59EF-69DF-4B3E-ABBC-3C4CCFCEF10F}"/>
                  </a:ext>
                </a:extLst>
              </p:cNvPr>
              <p:cNvCxnSpPr/>
              <p:nvPr/>
            </p:nvCxnSpPr>
            <p:spPr>
              <a:xfrm flipH="1">
                <a:off x="4231474" y="3247057"/>
                <a:ext cx="166534"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6B590264-6E0E-4D8A-BF38-459D87E624C0}"/>
                  </a:ext>
                </a:extLst>
              </p:cNvPr>
              <p:cNvCxnSpPr>
                <a:cxnSpLocks/>
              </p:cNvCxnSpPr>
              <p:nvPr/>
            </p:nvCxnSpPr>
            <p:spPr>
              <a:xfrm>
                <a:off x="4236720" y="2122156"/>
                <a:ext cx="0" cy="82600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88978DA1-17D7-4694-BE84-822B325E56C5}"/>
                  </a:ext>
                </a:extLst>
              </p:cNvPr>
              <p:cNvCxnSpPr/>
              <p:nvPr/>
            </p:nvCxnSpPr>
            <p:spPr>
              <a:xfrm flipH="1">
                <a:off x="4098588" y="2945204"/>
                <a:ext cx="140970" cy="5122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2651B262-18F9-4571-B967-0BCE24DFBA22}"/>
                  </a:ext>
                </a:extLst>
              </p:cNvPr>
              <p:cNvCxnSpPr>
                <a:cxnSpLocks/>
              </p:cNvCxnSpPr>
              <p:nvPr/>
            </p:nvCxnSpPr>
            <p:spPr>
              <a:xfrm flipH="1" flipV="1">
                <a:off x="4095750" y="3112101"/>
                <a:ext cx="148590" cy="64663"/>
              </a:xfrm>
              <a:prstGeom prst="line">
                <a:avLst/>
              </a:prstGeom>
              <a:ln>
                <a:solidFill>
                  <a:srgbClr val="007E3A"/>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A0FBDD00-36E8-4CA7-9462-41D5684966C4}"/>
                  </a:ext>
                </a:extLst>
              </p:cNvPr>
              <p:cNvCxnSpPr>
                <a:cxnSpLocks/>
              </p:cNvCxnSpPr>
              <p:nvPr/>
            </p:nvCxnSpPr>
            <p:spPr>
              <a:xfrm>
                <a:off x="4095750" y="2954728"/>
                <a:ext cx="0" cy="214416"/>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0DA58C5-95A0-4713-9ECF-A746609F5080}"/>
                  </a:ext>
                </a:extLst>
              </p:cNvPr>
              <p:cNvCxnSpPr>
                <a:cxnSpLocks/>
              </p:cNvCxnSpPr>
              <p:nvPr/>
            </p:nvCxnSpPr>
            <p:spPr>
              <a:xfrm>
                <a:off x="4056763" y="3000448"/>
                <a:ext cx="0" cy="11394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6CFA8B3B-D98C-4431-8DEC-BD288C4D33A9}"/>
                  </a:ext>
                </a:extLst>
              </p:cNvPr>
              <p:cNvCxnSpPr/>
              <p:nvPr/>
            </p:nvCxnSpPr>
            <p:spPr>
              <a:xfrm flipH="1">
                <a:off x="3976752" y="3112101"/>
                <a:ext cx="80011"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B744A2D7-EA76-4182-92B5-89027C83D818}"/>
                </a:ext>
              </a:extLst>
            </p:cNvPr>
            <p:cNvGrpSpPr/>
            <p:nvPr/>
          </p:nvGrpSpPr>
          <p:grpSpPr>
            <a:xfrm>
              <a:off x="4145627" y="1897539"/>
              <a:ext cx="278941" cy="1059891"/>
              <a:chOff x="3976752" y="909185"/>
              <a:chExt cx="512945" cy="2347603"/>
            </a:xfrm>
          </p:grpSpPr>
          <p:grpSp>
            <p:nvGrpSpPr>
              <p:cNvPr id="186" name="Group 185">
                <a:extLst>
                  <a:ext uri="{FF2B5EF4-FFF2-40B4-BE49-F238E27FC236}">
                    <a16:creationId xmlns:a16="http://schemas.microsoft.com/office/drawing/2014/main" id="{A4F96570-9F5C-45EA-B465-61B20EF48918}"/>
                  </a:ext>
                </a:extLst>
              </p:cNvPr>
              <p:cNvGrpSpPr/>
              <p:nvPr/>
            </p:nvGrpSpPr>
            <p:grpSpPr>
              <a:xfrm rot="5400000">
                <a:off x="4327908" y="1917594"/>
                <a:ext cx="138565" cy="185012"/>
                <a:chOff x="3213369" y="1237568"/>
                <a:chExt cx="138565" cy="185012"/>
              </a:xfrm>
            </p:grpSpPr>
            <p:sp>
              <p:nvSpPr>
                <p:cNvPr id="209" name="Isosceles Triangle 208">
                  <a:extLst>
                    <a:ext uri="{FF2B5EF4-FFF2-40B4-BE49-F238E27FC236}">
                      <a16:creationId xmlns:a16="http://schemas.microsoft.com/office/drawing/2014/main" id="{B58FAC04-FFE2-40A0-84AF-7C39E7FB4F01}"/>
                    </a:ext>
                  </a:extLst>
                </p:cNvPr>
                <p:cNvSpPr/>
                <p:nvPr/>
              </p:nvSpPr>
              <p:spPr>
                <a:xfrm rot="16200000">
                  <a:off x="3194113" y="1264758"/>
                  <a:ext cx="185012" cy="130631"/>
                </a:xfrm>
                <a:prstGeom prst="triangl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200"/>
                </a:p>
              </p:txBody>
            </p:sp>
            <p:cxnSp>
              <p:nvCxnSpPr>
                <p:cNvPr id="210" name="Straight Connector 209">
                  <a:extLst>
                    <a:ext uri="{FF2B5EF4-FFF2-40B4-BE49-F238E27FC236}">
                      <a16:creationId xmlns:a16="http://schemas.microsoft.com/office/drawing/2014/main" id="{CE656807-3100-415B-B2CA-9FE5BCB587EA}"/>
                    </a:ext>
                  </a:extLst>
                </p:cNvPr>
                <p:cNvCxnSpPr>
                  <a:cxnSpLocks/>
                </p:cNvCxnSpPr>
                <p:nvPr/>
              </p:nvCxnSpPr>
              <p:spPr>
                <a:xfrm rot="16200000">
                  <a:off x="3120863" y="1330074"/>
                  <a:ext cx="185012" cy="0"/>
                </a:xfrm>
                <a:prstGeom prst="line">
                  <a:avLst/>
                </a:prstGeom>
                <a:solidFill>
                  <a:schemeClr val="bg1"/>
                </a:solidFill>
                <a:ln w="9525">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187" name="Straight Connector 186">
                <a:extLst>
                  <a:ext uri="{FF2B5EF4-FFF2-40B4-BE49-F238E27FC236}">
                    <a16:creationId xmlns:a16="http://schemas.microsoft.com/office/drawing/2014/main" id="{F60AE07B-CDDC-40EF-9E0A-ED76E174157B}"/>
                  </a:ext>
                </a:extLst>
              </p:cNvPr>
              <p:cNvCxnSpPr/>
              <p:nvPr/>
            </p:nvCxnSpPr>
            <p:spPr>
              <a:xfrm flipV="1">
                <a:off x="4397191" y="1817370"/>
                <a:ext cx="0" cy="38481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2BFDE27-E462-456A-8F4C-B655E617D394}"/>
                  </a:ext>
                </a:extLst>
              </p:cNvPr>
              <p:cNvCxnSpPr/>
              <p:nvPr/>
            </p:nvCxnSpPr>
            <p:spPr>
              <a:xfrm flipH="1">
                <a:off x="4236719" y="1827237"/>
                <a:ext cx="160471"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DD54E171-F92E-4C4E-9946-0862DE168782}"/>
                  </a:ext>
                </a:extLst>
              </p:cNvPr>
              <p:cNvCxnSpPr/>
              <p:nvPr/>
            </p:nvCxnSpPr>
            <p:spPr>
              <a:xfrm flipH="1">
                <a:off x="4236719" y="2194423"/>
                <a:ext cx="160471"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DCDF174D-C300-4F09-B145-CCF9335D7393}"/>
                  </a:ext>
                </a:extLst>
              </p:cNvPr>
              <p:cNvCxnSpPr>
                <a:cxnSpLocks/>
              </p:cNvCxnSpPr>
              <p:nvPr/>
            </p:nvCxnSpPr>
            <p:spPr>
              <a:xfrm>
                <a:off x="4236720" y="1656279"/>
                <a:ext cx="0" cy="237277"/>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A24B5F7-27D2-43EB-8AA9-565A235A4E74}"/>
                  </a:ext>
                </a:extLst>
              </p:cNvPr>
              <p:cNvCxnSpPr/>
              <p:nvPr/>
            </p:nvCxnSpPr>
            <p:spPr>
              <a:xfrm flipH="1">
                <a:off x="4098588" y="1890596"/>
                <a:ext cx="140970" cy="5122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5AC6178-A38C-4BCD-B2C7-8845A52D43B9}"/>
                  </a:ext>
                </a:extLst>
              </p:cNvPr>
              <p:cNvCxnSpPr>
                <a:cxnSpLocks/>
              </p:cNvCxnSpPr>
              <p:nvPr/>
            </p:nvCxnSpPr>
            <p:spPr>
              <a:xfrm flipH="1" flipV="1">
                <a:off x="4095750" y="2057493"/>
                <a:ext cx="148590" cy="64663"/>
              </a:xfrm>
              <a:prstGeom prst="line">
                <a:avLst/>
              </a:prstGeom>
              <a:ln>
                <a:solidFill>
                  <a:srgbClr val="007E3A"/>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2FE4E12-9504-4AE5-9CAE-9C4E3E23AAD0}"/>
                  </a:ext>
                </a:extLst>
              </p:cNvPr>
              <p:cNvCxnSpPr>
                <a:cxnSpLocks/>
              </p:cNvCxnSpPr>
              <p:nvPr/>
            </p:nvCxnSpPr>
            <p:spPr>
              <a:xfrm>
                <a:off x="4095750" y="1900120"/>
                <a:ext cx="0" cy="214416"/>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7377C7B-90CD-4150-8E6D-EBB1BA0D1499}"/>
                  </a:ext>
                </a:extLst>
              </p:cNvPr>
              <p:cNvCxnSpPr>
                <a:cxnSpLocks/>
              </p:cNvCxnSpPr>
              <p:nvPr/>
            </p:nvCxnSpPr>
            <p:spPr>
              <a:xfrm>
                <a:off x="4056763" y="1945840"/>
                <a:ext cx="0" cy="11394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1C5C322C-256D-40E1-B6F0-FD367502F75D}"/>
                  </a:ext>
                </a:extLst>
              </p:cNvPr>
              <p:cNvCxnSpPr/>
              <p:nvPr/>
            </p:nvCxnSpPr>
            <p:spPr>
              <a:xfrm flipH="1">
                <a:off x="3976752" y="2057493"/>
                <a:ext cx="80011"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7C7052F3-5E8C-4B5D-9934-2CB5AE6D3D15}"/>
                  </a:ext>
                </a:extLst>
              </p:cNvPr>
              <p:cNvCxnSpPr>
                <a:cxnSpLocks/>
              </p:cNvCxnSpPr>
              <p:nvPr/>
            </p:nvCxnSpPr>
            <p:spPr>
              <a:xfrm>
                <a:off x="4236720" y="909185"/>
                <a:ext cx="0" cy="77381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id="{745E0B86-2E3F-41BA-8C40-B227FFE0B9DD}"/>
                  </a:ext>
                </a:extLst>
              </p:cNvPr>
              <p:cNvGrpSpPr/>
              <p:nvPr/>
            </p:nvGrpSpPr>
            <p:grpSpPr>
              <a:xfrm rot="5400000">
                <a:off x="4327908" y="2972202"/>
                <a:ext cx="138565" cy="185012"/>
                <a:chOff x="3213369" y="1237568"/>
                <a:chExt cx="138565" cy="185012"/>
              </a:xfrm>
            </p:grpSpPr>
            <p:sp>
              <p:nvSpPr>
                <p:cNvPr id="207" name="Isosceles Triangle 206">
                  <a:extLst>
                    <a:ext uri="{FF2B5EF4-FFF2-40B4-BE49-F238E27FC236}">
                      <a16:creationId xmlns:a16="http://schemas.microsoft.com/office/drawing/2014/main" id="{316018EF-241A-4158-8A36-888454E7244A}"/>
                    </a:ext>
                  </a:extLst>
                </p:cNvPr>
                <p:cNvSpPr/>
                <p:nvPr/>
              </p:nvSpPr>
              <p:spPr>
                <a:xfrm rot="16200000">
                  <a:off x="3194113" y="1264758"/>
                  <a:ext cx="185012" cy="130631"/>
                </a:xfrm>
                <a:prstGeom prst="triangl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200"/>
                </a:p>
              </p:txBody>
            </p:sp>
            <p:cxnSp>
              <p:nvCxnSpPr>
                <p:cNvPr id="208" name="Straight Connector 207">
                  <a:extLst>
                    <a:ext uri="{FF2B5EF4-FFF2-40B4-BE49-F238E27FC236}">
                      <a16:creationId xmlns:a16="http://schemas.microsoft.com/office/drawing/2014/main" id="{B18BFA53-0EA5-47F6-A1D2-E99804871DC5}"/>
                    </a:ext>
                  </a:extLst>
                </p:cNvPr>
                <p:cNvCxnSpPr>
                  <a:cxnSpLocks/>
                </p:cNvCxnSpPr>
                <p:nvPr/>
              </p:nvCxnSpPr>
              <p:spPr>
                <a:xfrm rot="16200000">
                  <a:off x="3120863" y="1330074"/>
                  <a:ext cx="185012" cy="0"/>
                </a:xfrm>
                <a:prstGeom prst="line">
                  <a:avLst/>
                </a:prstGeom>
                <a:solidFill>
                  <a:schemeClr val="bg1"/>
                </a:solidFill>
                <a:ln w="9525">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198" name="Straight Connector 197">
                <a:extLst>
                  <a:ext uri="{FF2B5EF4-FFF2-40B4-BE49-F238E27FC236}">
                    <a16:creationId xmlns:a16="http://schemas.microsoft.com/office/drawing/2014/main" id="{498B99F6-C5A2-4E44-986A-658FAE447B4D}"/>
                  </a:ext>
                </a:extLst>
              </p:cNvPr>
              <p:cNvCxnSpPr/>
              <p:nvPr/>
            </p:nvCxnSpPr>
            <p:spPr>
              <a:xfrm flipV="1">
                <a:off x="4397191" y="2871978"/>
                <a:ext cx="0" cy="38481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ADE14645-420A-4554-8A40-B74B76F9DB0D}"/>
                  </a:ext>
                </a:extLst>
              </p:cNvPr>
              <p:cNvCxnSpPr/>
              <p:nvPr/>
            </p:nvCxnSpPr>
            <p:spPr>
              <a:xfrm flipH="1">
                <a:off x="4236719" y="2877898"/>
                <a:ext cx="160471"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AD559DB8-0594-4DD6-9910-445A610C04E0}"/>
                  </a:ext>
                </a:extLst>
              </p:cNvPr>
              <p:cNvCxnSpPr/>
              <p:nvPr/>
            </p:nvCxnSpPr>
            <p:spPr>
              <a:xfrm flipH="1">
                <a:off x="4231474" y="3249031"/>
                <a:ext cx="166534"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70A3AFF8-048F-46D2-9430-AD95BAA5A4EB}"/>
                  </a:ext>
                </a:extLst>
              </p:cNvPr>
              <p:cNvCxnSpPr>
                <a:cxnSpLocks/>
              </p:cNvCxnSpPr>
              <p:nvPr/>
            </p:nvCxnSpPr>
            <p:spPr>
              <a:xfrm>
                <a:off x="4236720" y="2122156"/>
                <a:ext cx="0" cy="82600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636BBA2-65CA-4E1A-98D6-3E03B9F9F273}"/>
                  </a:ext>
                </a:extLst>
              </p:cNvPr>
              <p:cNvCxnSpPr/>
              <p:nvPr/>
            </p:nvCxnSpPr>
            <p:spPr>
              <a:xfrm flipH="1">
                <a:off x="4098588" y="2945204"/>
                <a:ext cx="140970" cy="5122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3EF74912-6B85-4E5B-8D16-2D4A56527826}"/>
                  </a:ext>
                </a:extLst>
              </p:cNvPr>
              <p:cNvCxnSpPr>
                <a:cxnSpLocks/>
              </p:cNvCxnSpPr>
              <p:nvPr/>
            </p:nvCxnSpPr>
            <p:spPr>
              <a:xfrm flipH="1" flipV="1">
                <a:off x="4095750" y="3112101"/>
                <a:ext cx="148590" cy="64663"/>
              </a:xfrm>
              <a:prstGeom prst="line">
                <a:avLst/>
              </a:prstGeom>
              <a:ln>
                <a:solidFill>
                  <a:srgbClr val="007E3A"/>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8828ECFD-7134-4BB4-9BEC-91929091F6F4}"/>
                  </a:ext>
                </a:extLst>
              </p:cNvPr>
              <p:cNvCxnSpPr>
                <a:cxnSpLocks/>
              </p:cNvCxnSpPr>
              <p:nvPr/>
            </p:nvCxnSpPr>
            <p:spPr>
              <a:xfrm>
                <a:off x="4095750" y="2954728"/>
                <a:ext cx="0" cy="214416"/>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6BEAD3B9-BF91-41C5-B0CA-7E054D9E1336}"/>
                  </a:ext>
                </a:extLst>
              </p:cNvPr>
              <p:cNvCxnSpPr>
                <a:cxnSpLocks/>
              </p:cNvCxnSpPr>
              <p:nvPr/>
            </p:nvCxnSpPr>
            <p:spPr>
              <a:xfrm>
                <a:off x="4056763" y="3000448"/>
                <a:ext cx="0" cy="11394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95B9EAD-BDE0-421E-8DB0-692E2DBCC896}"/>
                  </a:ext>
                </a:extLst>
              </p:cNvPr>
              <p:cNvCxnSpPr/>
              <p:nvPr/>
            </p:nvCxnSpPr>
            <p:spPr>
              <a:xfrm flipH="1">
                <a:off x="3976752" y="3112100"/>
                <a:ext cx="80011"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211" name="Straight Connector 210">
              <a:extLst>
                <a:ext uri="{FF2B5EF4-FFF2-40B4-BE49-F238E27FC236}">
                  <a16:creationId xmlns:a16="http://schemas.microsoft.com/office/drawing/2014/main" id="{DB93E164-0DF5-45EF-A160-6F359A59E273}"/>
                </a:ext>
              </a:extLst>
            </p:cNvPr>
            <p:cNvCxnSpPr>
              <a:cxnSpLocks/>
            </p:cNvCxnSpPr>
            <p:nvPr/>
          </p:nvCxnSpPr>
          <p:spPr>
            <a:xfrm flipH="1" flipV="1">
              <a:off x="3635933" y="2525775"/>
              <a:ext cx="1419618" cy="0"/>
            </a:xfrm>
            <a:prstGeom prst="line">
              <a:avLst/>
            </a:prstGeom>
            <a:ln>
              <a:solidFill>
                <a:srgbClr val="007E3A"/>
              </a:solidFill>
              <a:headEnd type="triangle"/>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7B9DB7F9-A7EB-445F-A944-1A0E0A588787}"/>
                </a:ext>
              </a:extLst>
            </p:cNvPr>
            <p:cNvCxnSpPr>
              <a:cxnSpLocks/>
            </p:cNvCxnSpPr>
            <p:nvPr/>
          </p:nvCxnSpPr>
          <p:spPr>
            <a:xfrm flipH="1" flipV="1">
              <a:off x="3956018" y="2619813"/>
              <a:ext cx="1099532" cy="0"/>
            </a:xfrm>
            <a:prstGeom prst="line">
              <a:avLst/>
            </a:prstGeom>
            <a:ln>
              <a:solidFill>
                <a:srgbClr val="007E3A"/>
              </a:solidFill>
              <a:headEnd type="triangle"/>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9081C822-C98C-4674-8942-369D3551EC8C}"/>
                </a:ext>
              </a:extLst>
            </p:cNvPr>
            <p:cNvCxnSpPr>
              <a:cxnSpLocks/>
            </p:cNvCxnSpPr>
            <p:nvPr/>
          </p:nvCxnSpPr>
          <p:spPr>
            <a:xfrm flipH="1" flipV="1">
              <a:off x="4285908" y="2717756"/>
              <a:ext cx="769642" cy="0"/>
            </a:xfrm>
            <a:prstGeom prst="line">
              <a:avLst/>
            </a:prstGeom>
            <a:ln>
              <a:solidFill>
                <a:srgbClr val="007E3A"/>
              </a:solidFill>
              <a:headEnd type="triangle"/>
            </a:ln>
          </p:spPr>
          <p:style>
            <a:lnRef idx="1">
              <a:schemeClr val="accent1"/>
            </a:lnRef>
            <a:fillRef idx="0">
              <a:schemeClr val="accent1"/>
            </a:fillRef>
            <a:effectRef idx="0">
              <a:schemeClr val="accent1"/>
            </a:effectRef>
            <a:fontRef idx="minor">
              <a:schemeClr val="tx1"/>
            </a:fontRef>
          </p:style>
        </p:cxnSp>
        <p:sp>
          <p:nvSpPr>
            <p:cNvPr id="214" name="TextBox 213">
              <a:extLst>
                <a:ext uri="{FF2B5EF4-FFF2-40B4-BE49-F238E27FC236}">
                  <a16:creationId xmlns:a16="http://schemas.microsoft.com/office/drawing/2014/main" id="{0F1E1E80-27BC-432C-89B2-5E7D7F6DD8BF}"/>
                </a:ext>
              </a:extLst>
            </p:cNvPr>
            <p:cNvSpPr txBox="1"/>
            <p:nvPr/>
          </p:nvSpPr>
          <p:spPr>
            <a:xfrm>
              <a:off x="3644967" y="3401590"/>
              <a:ext cx="698190" cy="170926"/>
            </a:xfrm>
            <a:prstGeom prst="rect">
              <a:avLst/>
            </a:prstGeom>
            <a:noFill/>
          </p:spPr>
          <p:txBody>
            <a:bodyPr wrap="square" rtlCol="0">
              <a:spAutoFit/>
            </a:bodyPr>
            <a:lstStyle/>
            <a:p>
              <a:pPr algn="ctr"/>
              <a:r>
                <a:rPr lang="en-US" sz="1050" b="1"/>
                <a:t>Inverter</a:t>
              </a:r>
            </a:p>
          </p:txBody>
        </p:sp>
        <p:cxnSp>
          <p:nvCxnSpPr>
            <p:cNvPr id="215" name="Straight Connector 214">
              <a:extLst>
                <a:ext uri="{FF2B5EF4-FFF2-40B4-BE49-F238E27FC236}">
                  <a16:creationId xmlns:a16="http://schemas.microsoft.com/office/drawing/2014/main" id="{FA3D8218-58D5-4C03-A8AD-871928B62828}"/>
                </a:ext>
              </a:extLst>
            </p:cNvPr>
            <p:cNvCxnSpPr>
              <a:cxnSpLocks/>
            </p:cNvCxnSpPr>
            <p:nvPr/>
          </p:nvCxnSpPr>
          <p:spPr>
            <a:xfrm>
              <a:off x="3950707" y="2909063"/>
              <a:ext cx="0" cy="40127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E7C945DE-A479-4171-8A21-92A164E9639F}"/>
                </a:ext>
              </a:extLst>
            </p:cNvPr>
            <p:cNvCxnSpPr>
              <a:cxnSpLocks/>
            </p:cNvCxnSpPr>
            <p:nvPr/>
          </p:nvCxnSpPr>
          <p:spPr>
            <a:xfrm>
              <a:off x="4282057" y="2915678"/>
              <a:ext cx="0" cy="399233"/>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B8A6B2D-6896-4C14-9503-5816048C1ADE}"/>
                </a:ext>
              </a:extLst>
            </p:cNvPr>
            <p:cNvCxnSpPr>
              <a:cxnSpLocks/>
            </p:cNvCxnSpPr>
            <p:nvPr/>
          </p:nvCxnSpPr>
          <p:spPr>
            <a:xfrm>
              <a:off x="3632791" y="2915678"/>
              <a:ext cx="0" cy="394662"/>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218" name="Group 217">
              <a:extLst>
                <a:ext uri="{FF2B5EF4-FFF2-40B4-BE49-F238E27FC236}">
                  <a16:creationId xmlns:a16="http://schemas.microsoft.com/office/drawing/2014/main" id="{D00C2400-8F52-4A40-ADF5-A9E7639558DC}"/>
                </a:ext>
              </a:extLst>
            </p:cNvPr>
            <p:cNvGrpSpPr/>
            <p:nvPr/>
          </p:nvGrpSpPr>
          <p:grpSpPr>
            <a:xfrm>
              <a:off x="2543562" y="1883108"/>
              <a:ext cx="154703" cy="1446271"/>
              <a:chOff x="3315690" y="1004750"/>
              <a:chExt cx="159229" cy="1718325"/>
            </a:xfrm>
          </p:grpSpPr>
          <p:cxnSp>
            <p:nvCxnSpPr>
              <p:cNvPr id="219" name="Straight Connector 218">
                <a:extLst>
                  <a:ext uri="{FF2B5EF4-FFF2-40B4-BE49-F238E27FC236}">
                    <a16:creationId xmlns:a16="http://schemas.microsoft.com/office/drawing/2014/main" id="{2D8049A4-A1B6-44BB-B7D3-1BB70DEF0228}"/>
                  </a:ext>
                </a:extLst>
              </p:cNvPr>
              <p:cNvCxnSpPr>
                <a:cxnSpLocks/>
              </p:cNvCxnSpPr>
              <p:nvPr/>
            </p:nvCxnSpPr>
            <p:spPr>
              <a:xfrm flipV="1">
                <a:off x="3395306" y="1021896"/>
                <a:ext cx="0" cy="782046"/>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1D267412-860A-41B6-8D95-2485FF957360}"/>
                  </a:ext>
                </a:extLst>
              </p:cNvPr>
              <p:cNvCxnSpPr>
                <a:cxnSpLocks/>
              </p:cNvCxnSpPr>
              <p:nvPr/>
            </p:nvCxnSpPr>
            <p:spPr>
              <a:xfrm>
                <a:off x="3315691" y="1863890"/>
                <a:ext cx="159228" cy="0"/>
              </a:xfrm>
              <a:prstGeom prst="line">
                <a:avLst/>
              </a:prstGeom>
              <a:ln w="317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F007D329-C11F-4FA5-8C49-20FF38618CA4}"/>
                  </a:ext>
                </a:extLst>
              </p:cNvPr>
              <p:cNvCxnSpPr>
                <a:cxnSpLocks/>
              </p:cNvCxnSpPr>
              <p:nvPr/>
            </p:nvCxnSpPr>
            <p:spPr>
              <a:xfrm flipV="1">
                <a:off x="3395302" y="1863890"/>
                <a:ext cx="0" cy="836564"/>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222" name="Oval 221">
                <a:extLst>
                  <a:ext uri="{FF2B5EF4-FFF2-40B4-BE49-F238E27FC236}">
                    <a16:creationId xmlns:a16="http://schemas.microsoft.com/office/drawing/2014/main" id="{4C6202AB-71B8-4984-8E81-15DE7FA7163F}"/>
                  </a:ext>
                </a:extLst>
              </p:cNvPr>
              <p:cNvSpPr/>
              <p:nvPr/>
            </p:nvSpPr>
            <p:spPr>
              <a:xfrm>
                <a:off x="3373258" y="1004750"/>
                <a:ext cx="43388" cy="41582"/>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223" name="Straight Connector 222">
                <a:extLst>
                  <a:ext uri="{FF2B5EF4-FFF2-40B4-BE49-F238E27FC236}">
                    <a16:creationId xmlns:a16="http://schemas.microsoft.com/office/drawing/2014/main" id="{9A3B2359-D185-47A4-B3EB-045599E4F344}"/>
                  </a:ext>
                </a:extLst>
              </p:cNvPr>
              <p:cNvCxnSpPr>
                <a:cxnSpLocks/>
              </p:cNvCxnSpPr>
              <p:nvPr/>
            </p:nvCxnSpPr>
            <p:spPr>
              <a:xfrm>
                <a:off x="3315690" y="1804388"/>
                <a:ext cx="159227" cy="0"/>
              </a:xfrm>
              <a:prstGeom prst="line">
                <a:avLst/>
              </a:prstGeom>
              <a:ln w="31750">
                <a:solidFill>
                  <a:srgbClr val="007E3A"/>
                </a:solidFill>
              </a:ln>
            </p:spPr>
            <p:style>
              <a:lnRef idx="1">
                <a:schemeClr val="accent1"/>
              </a:lnRef>
              <a:fillRef idx="0">
                <a:schemeClr val="accent1"/>
              </a:fillRef>
              <a:effectRef idx="0">
                <a:schemeClr val="accent1"/>
              </a:effectRef>
              <a:fontRef idx="minor">
                <a:schemeClr val="tx1"/>
              </a:fontRef>
            </p:style>
          </p:cxnSp>
          <p:sp>
            <p:nvSpPr>
              <p:cNvPr id="224" name="Oval 223">
                <a:extLst>
                  <a:ext uri="{FF2B5EF4-FFF2-40B4-BE49-F238E27FC236}">
                    <a16:creationId xmlns:a16="http://schemas.microsoft.com/office/drawing/2014/main" id="{59F1E87C-C36E-420B-9D44-D0D6F911D8FB}"/>
                  </a:ext>
                </a:extLst>
              </p:cNvPr>
              <p:cNvSpPr/>
              <p:nvPr/>
            </p:nvSpPr>
            <p:spPr>
              <a:xfrm>
                <a:off x="3374882" y="2681493"/>
                <a:ext cx="43388" cy="41582"/>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25" name="Oval 224">
              <a:extLst>
                <a:ext uri="{FF2B5EF4-FFF2-40B4-BE49-F238E27FC236}">
                  <a16:creationId xmlns:a16="http://schemas.microsoft.com/office/drawing/2014/main" id="{4A93892A-3BAA-432A-B7BB-79E7E102BD2A}"/>
                </a:ext>
              </a:extLst>
            </p:cNvPr>
            <p:cNvSpPr/>
            <p:nvPr/>
          </p:nvSpPr>
          <p:spPr>
            <a:xfrm>
              <a:off x="3612355" y="3294380"/>
              <a:ext cx="42155" cy="34999"/>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26" name="Oval 225">
              <a:extLst>
                <a:ext uri="{FF2B5EF4-FFF2-40B4-BE49-F238E27FC236}">
                  <a16:creationId xmlns:a16="http://schemas.microsoft.com/office/drawing/2014/main" id="{BC7725F2-822B-43E2-A4B7-1E25E5BCA0B0}"/>
                </a:ext>
              </a:extLst>
            </p:cNvPr>
            <p:cNvSpPr/>
            <p:nvPr/>
          </p:nvSpPr>
          <p:spPr>
            <a:xfrm>
              <a:off x="3931201" y="3294380"/>
              <a:ext cx="42155" cy="34999"/>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27" name="Oval 226">
              <a:extLst>
                <a:ext uri="{FF2B5EF4-FFF2-40B4-BE49-F238E27FC236}">
                  <a16:creationId xmlns:a16="http://schemas.microsoft.com/office/drawing/2014/main" id="{7E68B7FA-60EA-4D93-AE47-601B2C8FA481}"/>
                </a:ext>
              </a:extLst>
            </p:cNvPr>
            <p:cNvSpPr/>
            <p:nvPr/>
          </p:nvSpPr>
          <p:spPr>
            <a:xfrm>
              <a:off x="3614257" y="1881505"/>
              <a:ext cx="42155" cy="34999"/>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28" name="Oval 227">
              <a:extLst>
                <a:ext uri="{FF2B5EF4-FFF2-40B4-BE49-F238E27FC236}">
                  <a16:creationId xmlns:a16="http://schemas.microsoft.com/office/drawing/2014/main" id="{6BCBAD16-474D-46D7-AE61-A6E36AB00FB9}"/>
                </a:ext>
              </a:extLst>
            </p:cNvPr>
            <p:cNvSpPr/>
            <p:nvPr/>
          </p:nvSpPr>
          <p:spPr>
            <a:xfrm>
              <a:off x="3932595" y="1881505"/>
              <a:ext cx="42155" cy="34999"/>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29" name="Oval 228">
              <a:extLst>
                <a:ext uri="{FF2B5EF4-FFF2-40B4-BE49-F238E27FC236}">
                  <a16:creationId xmlns:a16="http://schemas.microsoft.com/office/drawing/2014/main" id="{FCAC01BE-9E0D-459D-A529-1E024CFEAA81}"/>
                </a:ext>
              </a:extLst>
            </p:cNvPr>
            <p:cNvSpPr/>
            <p:nvPr/>
          </p:nvSpPr>
          <p:spPr>
            <a:xfrm>
              <a:off x="3931833" y="2602520"/>
              <a:ext cx="42155" cy="34999"/>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30" name="Oval 229">
              <a:extLst>
                <a:ext uri="{FF2B5EF4-FFF2-40B4-BE49-F238E27FC236}">
                  <a16:creationId xmlns:a16="http://schemas.microsoft.com/office/drawing/2014/main" id="{9E3C19EE-4FB1-4DE8-9E56-FA179CB961A3}"/>
                </a:ext>
              </a:extLst>
            </p:cNvPr>
            <p:cNvSpPr/>
            <p:nvPr/>
          </p:nvSpPr>
          <p:spPr>
            <a:xfrm>
              <a:off x="4265575" y="2699443"/>
              <a:ext cx="42155" cy="34999"/>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31" name="Oval 230">
              <a:extLst>
                <a:ext uri="{FF2B5EF4-FFF2-40B4-BE49-F238E27FC236}">
                  <a16:creationId xmlns:a16="http://schemas.microsoft.com/office/drawing/2014/main" id="{5E888F9B-BDCD-493A-A43E-DDF5841CA1AA}"/>
                </a:ext>
              </a:extLst>
            </p:cNvPr>
            <p:cNvSpPr/>
            <p:nvPr/>
          </p:nvSpPr>
          <p:spPr>
            <a:xfrm>
              <a:off x="3616157" y="2508068"/>
              <a:ext cx="42155" cy="34999"/>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41" name="Oval 240">
              <a:extLst>
                <a:ext uri="{FF2B5EF4-FFF2-40B4-BE49-F238E27FC236}">
                  <a16:creationId xmlns:a16="http://schemas.microsoft.com/office/drawing/2014/main" id="{7D973AF0-00E7-458A-8956-BA614DBCF947}"/>
                </a:ext>
              </a:extLst>
            </p:cNvPr>
            <p:cNvSpPr/>
            <p:nvPr/>
          </p:nvSpPr>
          <p:spPr>
            <a:xfrm>
              <a:off x="2540789" y="3294380"/>
              <a:ext cx="42155" cy="34999"/>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248" name="Group 247">
              <a:extLst>
                <a:ext uri="{FF2B5EF4-FFF2-40B4-BE49-F238E27FC236}">
                  <a16:creationId xmlns:a16="http://schemas.microsoft.com/office/drawing/2014/main" id="{2837A71D-A812-43BE-97EA-57128BBA5096}"/>
                </a:ext>
              </a:extLst>
            </p:cNvPr>
            <p:cNvGrpSpPr/>
            <p:nvPr/>
          </p:nvGrpSpPr>
          <p:grpSpPr>
            <a:xfrm>
              <a:off x="3319670" y="1857282"/>
              <a:ext cx="168029" cy="74802"/>
              <a:chOff x="7568022" y="2184789"/>
              <a:chExt cx="265045" cy="190863"/>
            </a:xfrm>
          </p:grpSpPr>
          <p:sp>
            <p:nvSpPr>
              <p:cNvPr id="249" name="Block Arc 248">
                <a:extLst>
                  <a:ext uri="{FF2B5EF4-FFF2-40B4-BE49-F238E27FC236}">
                    <a16:creationId xmlns:a16="http://schemas.microsoft.com/office/drawing/2014/main" id="{26B5A677-68B6-4AA9-8145-0E0999125EF2}"/>
                  </a:ext>
                </a:extLst>
              </p:cNvPr>
              <p:cNvSpPr/>
              <p:nvPr/>
            </p:nvSpPr>
            <p:spPr>
              <a:xfrm>
                <a:off x="7568022" y="2184789"/>
                <a:ext cx="131704" cy="190863"/>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250" name="Block Arc 249">
                <a:extLst>
                  <a:ext uri="{FF2B5EF4-FFF2-40B4-BE49-F238E27FC236}">
                    <a16:creationId xmlns:a16="http://schemas.microsoft.com/office/drawing/2014/main" id="{FA25BF2A-89D3-4154-BB9C-957DEEEF3E49}"/>
                  </a:ext>
                </a:extLst>
              </p:cNvPr>
              <p:cNvSpPr/>
              <p:nvPr/>
            </p:nvSpPr>
            <p:spPr>
              <a:xfrm rot="10800000">
                <a:off x="7701363" y="2184789"/>
                <a:ext cx="131704" cy="190863"/>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grpSp>
        <p:cxnSp>
          <p:nvCxnSpPr>
            <p:cNvPr id="251" name="Straight Connector 250">
              <a:extLst>
                <a:ext uri="{FF2B5EF4-FFF2-40B4-BE49-F238E27FC236}">
                  <a16:creationId xmlns:a16="http://schemas.microsoft.com/office/drawing/2014/main" id="{FF009158-12ED-4980-AF18-E89269A6B395}"/>
                </a:ext>
              </a:extLst>
            </p:cNvPr>
            <p:cNvCxnSpPr>
              <a:cxnSpLocks/>
            </p:cNvCxnSpPr>
            <p:nvPr/>
          </p:nvCxnSpPr>
          <p:spPr>
            <a:xfrm flipV="1">
              <a:off x="3485054" y="1894422"/>
              <a:ext cx="804463" cy="261"/>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FEDE4DD-80EB-4224-A16D-0A4AB3D32CC6}"/>
                </a:ext>
              </a:extLst>
            </p:cNvPr>
            <p:cNvCxnSpPr>
              <a:cxnSpLocks/>
            </p:cNvCxnSpPr>
            <p:nvPr/>
          </p:nvCxnSpPr>
          <p:spPr>
            <a:xfrm>
              <a:off x="1898323" y="3310339"/>
              <a:ext cx="1422750"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253" name="Group 252">
              <a:extLst>
                <a:ext uri="{FF2B5EF4-FFF2-40B4-BE49-F238E27FC236}">
                  <a16:creationId xmlns:a16="http://schemas.microsoft.com/office/drawing/2014/main" id="{860162A9-A43B-47C6-8319-AB77595B5A8E}"/>
                </a:ext>
              </a:extLst>
            </p:cNvPr>
            <p:cNvGrpSpPr/>
            <p:nvPr/>
          </p:nvGrpSpPr>
          <p:grpSpPr>
            <a:xfrm>
              <a:off x="3321073" y="3273952"/>
              <a:ext cx="168029" cy="74802"/>
              <a:chOff x="7568022" y="2184789"/>
              <a:chExt cx="265045" cy="190863"/>
            </a:xfrm>
          </p:grpSpPr>
          <p:sp>
            <p:nvSpPr>
              <p:cNvPr id="254" name="Block Arc 253">
                <a:extLst>
                  <a:ext uri="{FF2B5EF4-FFF2-40B4-BE49-F238E27FC236}">
                    <a16:creationId xmlns:a16="http://schemas.microsoft.com/office/drawing/2014/main" id="{CD3A2848-A74B-465E-BC11-C4CC0C21AE8D}"/>
                  </a:ext>
                </a:extLst>
              </p:cNvPr>
              <p:cNvSpPr/>
              <p:nvPr/>
            </p:nvSpPr>
            <p:spPr>
              <a:xfrm>
                <a:off x="7568022" y="2184789"/>
                <a:ext cx="131704" cy="190863"/>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255" name="Block Arc 254">
                <a:extLst>
                  <a:ext uri="{FF2B5EF4-FFF2-40B4-BE49-F238E27FC236}">
                    <a16:creationId xmlns:a16="http://schemas.microsoft.com/office/drawing/2014/main" id="{AA82A3ED-4F1F-4A39-9D4E-1EFBACBB3547}"/>
                  </a:ext>
                </a:extLst>
              </p:cNvPr>
              <p:cNvSpPr/>
              <p:nvPr/>
            </p:nvSpPr>
            <p:spPr>
              <a:xfrm rot="10800000">
                <a:off x="7701363" y="2184789"/>
                <a:ext cx="131704" cy="190863"/>
              </a:xfrm>
              <a:prstGeom prst="blockArc">
                <a:avLst>
                  <a:gd name="adj1" fmla="val 10800000"/>
                  <a:gd name="adj2" fmla="val 9"/>
                  <a:gd name="adj3" fmla="val 0"/>
                </a:avLst>
              </a:prstGeom>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grpSp>
        <p:cxnSp>
          <p:nvCxnSpPr>
            <p:cNvPr id="256" name="Straight Connector 255">
              <a:extLst>
                <a:ext uri="{FF2B5EF4-FFF2-40B4-BE49-F238E27FC236}">
                  <a16:creationId xmlns:a16="http://schemas.microsoft.com/office/drawing/2014/main" id="{058599B0-3416-4BDB-A82F-6652F238DDD0}"/>
                </a:ext>
              </a:extLst>
            </p:cNvPr>
            <p:cNvCxnSpPr>
              <a:cxnSpLocks/>
            </p:cNvCxnSpPr>
            <p:nvPr/>
          </p:nvCxnSpPr>
          <p:spPr>
            <a:xfrm flipV="1">
              <a:off x="3483203" y="3308273"/>
              <a:ext cx="804463" cy="261"/>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a16="http://schemas.microsoft.com/office/drawing/2014/main" id="{3706FC3C-8BB4-4C3B-9BE0-67B11E1F327A}"/>
                </a:ext>
              </a:extLst>
            </p:cNvPr>
            <p:cNvSpPr txBox="1"/>
            <p:nvPr/>
          </p:nvSpPr>
          <p:spPr>
            <a:xfrm>
              <a:off x="3511355" y="3316443"/>
              <a:ext cx="1014169" cy="113953"/>
            </a:xfrm>
            <a:prstGeom prst="rect">
              <a:avLst/>
            </a:prstGeom>
            <a:noFill/>
          </p:spPr>
          <p:txBody>
            <a:bodyPr wrap="square" rtlCol="0">
              <a:noAutofit/>
            </a:bodyPr>
            <a:lstStyle/>
            <a:p>
              <a:pPr algn="ctr"/>
              <a:r>
                <a:rPr lang="en-US" sz="900" dirty="0"/>
                <a:t>IGBT module</a:t>
              </a:r>
            </a:p>
          </p:txBody>
        </p:sp>
        <p:grpSp>
          <p:nvGrpSpPr>
            <p:cNvPr id="260" name="Group 259">
              <a:extLst>
                <a:ext uri="{FF2B5EF4-FFF2-40B4-BE49-F238E27FC236}">
                  <a16:creationId xmlns:a16="http://schemas.microsoft.com/office/drawing/2014/main" id="{3BFB41BC-6822-4502-902A-BDE023F81E5C}"/>
                </a:ext>
              </a:extLst>
            </p:cNvPr>
            <p:cNvGrpSpPr/>
            <p:nvPr/>
          </p:nvGrpSpPr>
          <p:grpSpPr>
            <a:xfrm rot="5400000">
              <a:off x="3060516" y="2813948"/>
              <a:ext cx="58977" cy="100610"/>
              <a:chOff x="3212427" y="1237568"/>
              <a:chExt cx="130631" cy="185012"/>
            </a:xfrm>
          </p:grpSpPr>
          <p:sp>
            <p:nvSpPr>
              <p:cNvPr id="261" name="Isosceles Triangle 260">
                <a:extLst>
                  <a:ext uri="{FF2B5EF4-FFF2-40B4-BE49-F238E27FC236}">
                    <a16:creationId xmlns:a16="http://schemas.microsoft.com/office/drawing/2014/main" id="{5C26848D-95C5-4998-8E36-CC250F166BEF}"/>
                  </a:ext>
                </a:extLst>
              </p:cNvPr>
              <p:cNvSpPr/>
              <p:nvPr/>
            </p:nvSpPr>
            <p:spPr>
              <a:xfrm rot="16200000">
                <a:off x="3185237" y="1264758"/>
                <a:ext cx="185012" cy="130631"/>
              </a:xfrm>
              <a:prstGeom prst="triangl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200"/>
              </a:p>
            </p:txBody>
          </p:sp>
          <p:cxnSp>
            <p:nvCxnSpPr>
              <p:cNvPr id="262" name="Straight Connector 261">
                <a:extLst>
                  <a:ext uri="{FF2B5EF4-FFF2-40B4-BE49-F238E27FC236}">
                    <a16:creationId xmlns:a16="http://schemas.microsoft.com/office/drawing/2014/main" id="{85961E58-8EE7-4CC6-8BCA-1975D4DAFD0D}"/>
                  </a:ext>
                </a:extLst>
              </p:cNvPr>
              <p:cNvCxnSpPr>
                <a:cxnSpLocks/>
              </p:cNvCxnSpPr>
              <p:nvPr/>
            </p:nvCxnSpPr>
            <p:spPr>
              <a:xfrm rot="16200000">
                <a:off x="3120863" y="1330074"/>
                <a:ext cx="185012" cy="0"/>
              </a:xfrm>
              <a:prstGeom prst="line">
                <a:avLst/>
              </a:prstGeom>
              <a:solidFill>
                <a:schemeClr val="bg1"/>
              </a:solidFill>
              <a:ln w="9525">
                <a:solidFill>
                  <a:srgbClr val="007E3A"/>
                </a:solidFill>
              </a:ln>
            </p:spPr>
            <p:style>
              <a:lnRef idx="1">
                <a:schemeClr val="accent1"/>
              </a:lnRef>
              <a:fillRef idx="0">
                <a:schemeClr val="accent1"/>
              </a:fillRef>
              <a:effectRef idx="0">
                <a:schemeClr val="accent1"/>
              </a:effectRef>
              <a:fontRef idx="minor">
                <a:schemeClr val="tx1"/>
              </a:fontRef>
            </p:style>
          </p:cxnSp>
        </p:grpSp>
        <p:cxnSp>
          <p:nvCxnSpPr>
            <p:cNvPr id="263" name="Straight Connector 262">
              <a:extLst>
                <a:ext uri="{FF2B5EF4-FFF2-40B4-BE49-F238E27FC236}">
                  <a16:creationId xmlns:a16="http://schemas.microsoft.com/office/drawing/2014/main" id="{08AC0AFE-F462-4D5C-A6E9-B518FA1E4C21}"/>
                </a:ext>
              </a:extLst>
            </p:cNvPr>
            <p:cNvCxnSpPr/>
            <p:nvPr/>
          </p:nvCxnSpPr>
          <p:spPr>
            <a:xfrm flipV="1">
              <a:off x="3090003" y="2779459"/>
              <a:ext cx="0" cy="173733"/>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FC015A23-1E4C-4A3A-85C9-5EEEFBB52622}"/>
                </a:ext>
              </a:extLst>
            </p:cNvPr>
            <p:cNvCxnSpPr/>
            <p:nvPr/>
          </p:nvCxnSpPr>
          <p:spPr>
            <a:xfrm flipH="1">
              <a:off x="3002739" y="2782132"/>
              <a:ext cx="87265"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C985A2BD-6BA8-4C76-B850-6014BF67EC80}"/>
                </a:ext>
              </a:extLst>
            </p:cNvPr>
            <p:cNvCxnSpPr/>
            <p:nvPr/>
          </p:nvCxnSpPr>
          <p:spPr>
            <a:xfrm flipH="1">
              <a:off x="3002739" y="2948799"/>
              <a:ext cx="87265"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A6F1D688-D0CC-4909-B661-79FA7E91DCC7}"/>
                </a:ext>
              </a:extLst>
            </p:cNvPr>
            <p:cNvCxnSpPr/>
            <p:nvPr/>
          </p:nvCxnSpPr>
          <p:spPr>
            <a:xfrm flipH="1">
              <a:off x="2927622" y="2812519"/>
              <a:ext cx="76660" cy="2312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A62181E-34E9-47A3-91B5-7E302D2C717C}"/>
                </a:ext>
              </a:extLst>
            </p:cNvPr>
            <p:cNvCxnSpPr>
              <a:cxnSpLocks/>
            </p:cNvCxnSpPr>
            <p:nvPr/>
          </p:nvCxnSpPr>
          <p:spPr>
            <a:xfrm flipH="1" flipV="1">
              <a:off x="2926079" y="2887869"/>
              <a:ext cx="80804" cy="29193"/>
            </a:xfrm>
            <a:prstGeom prst="line">
              <a:avLst/>
            </a:prstGeom>
            <a:ln>
              <a:solidFill>
                <a:srgbClr val="007E3A"/>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2EF827EB-7D61-42A7-A680-B5F0679E0424}"/>
                </a:ext>
              </a:extLst>
            </p:cNvPr>
            <p:cNvCxnSpPr>
              <a:cxnSpLocks/>
            </p:cNvCxnSpPr>
            <p:nvPr/>
          </p:nvCxnSpPr>
          <p:spPr>
            <a:xfrm>
              <a:off x="2926079" y="2816819"/>
              <a:ext cx="0" cy="96804"/>
            </a:xfrm>
            <a:prstGeom prst="line">
              <a:avLst/>
            </a:prstGeom>
            <a:ln w="19050">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3AB27C25-027A-4219-A7D4-E5F13F94DA02}"/>
                </a:ext>
              </a:extLst>
            </p:cNvPr>
            <p:cNvCxnSpPr>
              <a:cxnSpLocks/>
            </p:cNvCxnSpPr>
            <p:nvPr/>
          </p:nvCxnSpPr>
          <p:spPr>
            <a:xfrm>
              <a:off x="2904876" y="2837460"/>
              <a:ext cx="0" cy="51444"/>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EC6A9652-7D5A-4784-A253-AA9ECD2264E6}"/>
                </a:ext>
              </a:extLst>
            </p:cNvPr>
            <p:cNvCxnSpPr/>
            <p:nvPr/>
          </p:nvCxnSpPr>
          <p:spPr>
            <a:xfrm flipH="1">
              <a:off x="2861367" y="2887869"/>
              <a:ext cx="43509"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0489DDB2-585A-46E8-8612-E07BAE42E0C2}"/>
                </a:ext>
              </a:extLst>
            </p:cNvPr>
            <p:cNvCxnSpPr>
              <a:cxnSpLocks/>
            </p:cNvCxnSpPr>
            <p:nvPr/>
          </p:nvCxnSpPr>
          <p:spPr>
            <a:xfrm>
              <a:off x="2999940" y="2911440"/>
              <a:ext cx="0" cy="394662"/>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sp>
          <p:nvSpPr>
            <p:cNvPr id="272" name="Oval 271">
              <a:extLst>
                <a:ext uri="{FF2B5EF4-FFF2-40B4-BE49-F238E27FC236}">
                  <a16:creationId xmlns:a16="http://schemas.microsoft.com/office/drawing/2014/main" id="{7DF05F4B-4CED-4264-93F4-DA40DC0C6D17}"/>
                </a:ext>
              </a:extLst>
            </p:cNvPr>
            <p:cNvSpPr/>
            <p:nvPr/>
          </p:nvSpPr>
          <p:spPr>
            <a:xfrm>
              <a:off x="2979504" y="3290143"/>
              <a:ext cx="42155" cy="34999"/>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273" name="Straight Connector 272">
              <a:extLst>
                <a:ext uri="{FF2B5EF4-FFF2-40B4-BE49-F238E27FC236}">
                  <a16:creationId xmlns:a16="http://schemas.microsoft.com/office/drawing/2014/main" id="{682815EE-E814-4C6F-A8F2-EF721F4F2121}"/>
                </a:ext>
              </a:extLst>
            </p:cNvPr>
            <p:cNvCxnSpPr>
              <a:cxnSpLocks/>
            </p:cNvCxnSpPr>
            <p:nvPr/>
          </p:nvCxnSpPr>
          <p:spPr>
            <a:xfrm>
              <a:off x="2999940" y="1900607"/>
              <a:ext cx="0" cy="913457"/>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01CEEDF0-8A43-4856-A0D2-ECA852757441}"/>
                </a:ext>
              </a:extLst>
            </p:cNvPr>
            <p:cNvCxnSpPr>
              <a:cxnSpLocks/>
            </p:cNvCxnSpPr>
            <p:nvPr/>
          </p:nvCxnSpPr>
          <p:spPr>
            <a:xfrm>
              <a:off x="2815970" y="1900607"/>
              <a:ext cx="0" cy="346294"/>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BBB4EB8E-116F-46F9-BEF3-5517FB33DAAD}"/>
                </a:ext>
              </a:extLst>
            </p:cNvPr>
            <p:cNvCxnSpPr>
              <a:cxnSpLocks/>
            </p:cNvCxnSpPr>
            <p:nvPr/>
          </p:nvCxnSpPr>
          <p:spPr>
            <a:xfrm>
              <a:off x="2818284" y="2441728"/>
              <a:ext cx="0" cy="179375"/>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EA2D64B7-EC71-40A0-AE20-3C8FF5D1CA65}"/>
                </a:ext>
              </a:extLst>
            </p:cNvPr>
            <p:cNvCxnSpPr>
              <a:cxnSpLocks/>
            </p:cNvCxnSpPr>
            <p:nvPr/>
          </p:nvCxnSpPr>
          <p:spPr>
            <a:xfrm flipH="1">
              <a:off x="2818284" y="2617504"/>
              <a:ext cx="183972" cy="0"/>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nvGrpSpPr>
            <p:cNvPr id="277" name="Group 276">
              <a:extLst>
                <a:ext uri="{FF2B5EF4-FFF2-40B4-BE49-F238E27FC236}">
                  <a16:creationId xmlns:a16="http://schemas.microsoft.com/office/drawing/2014/main" id="{EB61C93F-D7C2-4F6D-8530-F02901ABE51A}"/>
                </a:ext>
              </a:extLst>
            </p:cNvPr>
            <p:cNvGrpSpPr/>
            <p:nvPr/>
          </p:nvGrpSpPr>
          <p:grpSpPr>
            <a:xfrm rot="5400000">
              <a:off x="2959902" y="2270456"/>
              <a:ext cx="83412" cy="134147"/>
              <a:chOff x="3213369" y="1237568"/>
              <a:chExt cx="138565" cy="185012"/>
            </a:xfrm>
          </p:grpSpPr>
          <p:sp>
            <p:nvSpPr>
              <p:cNvPr id="278" name="Isosceles Triangle 277">
                <a:extLst>
                  <a:ext uri="{FF2B5EF4-FFF2-40B4-BE49-F238E27FC236}">
                    <a16:creationId xmlns:a16="http://schemas.microsoft.com/office/drawing/2014/main" id="{8504DDDC-CD45-4CF8-9CC1-5EC3B06F5E83}"/>
                  </a:ext>
                </a:extLst>
              </p:cNvPr>
              <p:cNvSpPr/>
              <p:nvPr/>
            </p:nvSpPr>
            <p:spPr>
              <a:xfrm rot="16200000">
                <a:off x="3194113" y="1264758"/>
                <a:ext cx="185012" cy="130631"/>
              </a:xfrm>
              <a:prstGeom prst="triangle">
                <a:avLst/>
              </a:prstGeom>
              <a:solidFill>
                <a:srgbClr val="007E3A"/>
              </a:solid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000"/>
              </a:p>
            </p:txBody>
          </p:sp>
          <p:cxnSp>
            <p:nvCxnSpPr>
              <p:cNvPr id="279" name="Straight Connector 278">
                <a:extLst>
                  <a:ext uri="{FF2B5EF4-FFF2-40B4-BE49-F238E27FC236}">
                    <a16:creationId xmlns:a16="http://schemas.microsoft.com/office/drawing/2014/main" id="{97A392FE-164B-49DE-B063-6EAB05F6C095}"/>
                  </a:ext>
                </a:extLst>
              </p:cNvPr>
              <p:cNvCxnSpPr>
                <a:cxnSpLocks/>
              </p:cNvCxnSpPr>
              <p:nvPr/>
            </p:nvCxnSpPr>
            <p:spPr>
              <a:xfrm rot="16200000">
                <a:off x="3120863" y="1330074"/>
                <a:ext cx="185012" cy="0"/>
              </a:xfrm>
              <a:prstGeom prst="line">
                <a:avLst/>
              </a:prstGeom>
              <a:solidFill>
                <a:schemeClr val="bg1"/>
              </a:solidFill>
              <a:ln w="9525">
                <a:solidFill>
                  <a:srgbClr val="007E3A"/>
                </a:solidFill>
              </a:ln>
            </p:spPr>
            <p:style>
              <a:lnRef idx="1">
                <a:schemeClr val="accent1"/>
              </a:lnRef>
              <a:fillRef idx="0">
                <a:schemeClr val="accent1"/>
              </a:fillRef>
              <a:effectRef idx="0">
                <a:schemeClr val="accent1"/>
              </a:effectRef>
              <a:fontRef idx="minor">
                <a:schemeClr val="tx1"/>
              </a:fontRef>
            </p:style>
          </p:cxnSp>
        </p:grpSp>
        <p:sp>
          <p:nvSpPr>
            <p:cNvPr id="281" name="Oval 280">
              <a:extLst>
                <a:ext uri="{FF2B5EF4-FFF2-40B4-BE49-F238E27FC236}">
                  <a16:creationId xmlns:a16="http://schemas.microsoft.com/office/drawing/2014/main" id="{1D231476-3C14-40BC-9FC7-BB9DAD26C33B}"/>
                </a:ext>
              </a:extLst>
            </p:cNvPr>
            <p:cNvSpPr/>
            <p:nvPr/>
          </p:nvSpPr>
          <p:spPr>
            <a:xfrm>
              <a:off x="2977649" y="1883108"/>
              <a:ext cx="42155" cy="34999"/>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82" name="Oval 281">
              <a:extLst>
                <a:ext uri="{FF2B5EF4-FFF2-40B4-BE49-F238E27FC236}">
                  <a16:creationId xmlns:a16="http://schemas.microsoft.com/office/drawing/2014/main" id="{F3AB15DC-8F25-4068-ADA4-FEBCBC6300EE}"/>
                </a:ext>
              </a:extLst>
            </p:cNvPr>
            <p:cNvSpPr/>
            <p:nvPr/>
          </p:nvSpPr>
          <p:spPr>
            <a:xfrm>
              <a:off x="2795461" y="1883108"/>
              <a:ext cx="42155" cy="34999"/>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83" name="TextBox 282">
              <a:extLst>
                <a:ext uri="{FF2B5EF4-FFF2-40B4-BE49-F238E27FC236}">
                  <a16:creationId xmlns:a16="http://schemas.microsoft.com/office/drawing/2014/main" id="{A34508E2-7324-49A1-B25F-0E7DABC197E8}"/>
                </a:ext>
              </a:extLst>
            </p:cNvPr>
            <p:cNvSpPr txBox="1"/>
            <p:nvPr/>
          </p:nvSpPr>
          <p:spPr>
            <a:xfrm>
              <a:off x="2586044" y="3281696"/>
              <a:ext cx="719090" cy="269337"/>
            </a:xfrm>
            <a:prstGeom prst="rect">
              <a:avLst/>
            </a:prstGeom>
            <a:noFill/>
          </p:spPr>
          <p:txBody>
            <a:bodyPr wrap="square" rtlCol="0">
              <a:spAutoFit/>
            </a:bodyPr>
            <a:lstStyle/>
            <a:p>
              <a:pPr algn="ctr"/>
              <a:r>
                <a:rPr lang="en-US" sz="1000" b="1" dirty="0"/>
                <a:t>Break</a:t>
              </a:r>
            </a:p>
            <a:p>
              <a:pPr algn="ctr"/>
              <a:r>
                <a:rPr lang="en-US" sz="1000" b="1" dirty="0"/>
                <a:t>chopper</a:t>
              </a:r>
            </a:p>
          </p:txBody>
        </p:sp>
        <p:grpSp>
          <p:nvGrpSpPr>
            <p:cNvPr id="284" name="Group 283">
              <a:extLst>
                <a:ext uri="{FF2B5EF4-FFF2-40B4-BE49-F238E27FC236}">
                  <a16:creationId xmlns:a16="http://schemas.microsoft.com/office/drawing/2014/main" id="{32F7BB9F-AC8C-40BA-A5AD-B1630BC6AA59}"/>
                </a:ext>
              </a:extLst>
            </p:cNvPr>
            <p:cNvGrpSpPr/>
            <p:nvPr/>
          </p:nvGrpSpPr>
          <p:grpSpPr>
            <a:xfrm rot="5400000">
              <a:off x="2714816" y="2286257"/>
              <a:ext cx="194190" cy="116753"/>
              <a:chOff x="3678098" y="3002443"/>
              <a:chExt cx="230719" cy="120169"/>
            </a:xfrm>
          </p:grpSpPr>
          <p:cxnSp>
            <p:nvCxnSpPr>
              <p:cNvPr id="285" name="Straight Connector 284">
                <a:extLst>
                  <a:ext uri="{FF2B5EF4-FFF2-40B4-BE49-F238E27FC236}">
                    <a16:creationId xmlns:a16="http://schemas.microsoft.com/office/drawing/2014/main" id="{47D1EA8D-8D77-462B-8717-F2AD59412700}"/>
                  </a:ext>
                </a:extLst>
              </p:cNvPr>
              <p:cNvCxnSpPr>
                <a:cxnSpLocks/>
              </p:cNvCxnSpPr>
              <p:nvPr/>
            </p:nvCxnSpPr>
            <p:spPr>
              <a:xfrm>
                <a:off x="3678098" y="3054610"/>
                <a:ext cx="12609" cy="63168"/>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701FC418-CE98-47B7-9A9A-9AA521C5467E}"/>
                  </a:ext>
                </a:extLst>
              </p:cNvPr>
              <p:cNvCxnSpPr>
                <a:cxnSpLocks/>
              </p:cNvCxnSpPr>
              <p:nvPr/>
            </p:nvCxnSpPr>
            <p:spPr>
              <a:xfrm flipV="1">
                <a:off x="3690707" y="3004452"/>
                <a:ext cx="33146" cy="11570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1488E2AE-0C38-4680-9F71-5D2719F9D96D}"/>
                  </a:ext>
                </a:extLst>
              </p:cNvPr>
              <p:cNvCxnSpPr>
                <a:cxnSpLocks/>
              </p:cNvCxnSpPr>
              <p:nvPr/>
            </p:nvCxnSpPr>
            <p:spPr>
              <a:xfrm>
                <a:off x="3878594" y="3008047"/>
                <a:ext cx="30223" cy="53682"/>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3ABD39B3-6BC9-4563-A60C-E0B7D8DED78A}"/>
                  </a:ext>
                </a:extLst>
              </p:cNvPr>
              <p:cNvCxnSpPr>
                <a:cxnSpLocks/>
              </p:cNvCxnSpPr>
              <p:nvPr/>
            </p:nvCxnSpPr>
            <p:spPr>
              <a:xfrm flipV="1">
                <a:off x="3765689" y="3004450"/>
                <a:ext cx="33146" cy="11570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CBA17063-3938-4FB3-B690-EA5462A58809}"/>
                  </a:ext>
                </a:extLst>
              </p:cNvPr>
              <p:cNvCxnSpPr>
                <a:cxnSpLocks/>
              </p:cNvCxnSpPr>
              <p:nvPr/>
            </p:nvCxnSpPr>
            <p:spPr>
              <a:xfrm flipH="1" flipV="1">
                <a:off x="3724526" y="3002443"/>
                <a:ext cx="42212" cy="115335"/>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55525DB8-E8F5-4E10-8097-1B924DD9219F}"/>
                  </a:ext>
                </a:extLst>
              </p:cNvPr>
              <p:cNvCxnSpPr>
                <a:cxnSpLocks/>
              </p:cNvCxnSpPr>
              <p:nvPr/>
            </p:nvCxnSpPr>
            <p:spPr>
              <a:xfrm flipV="1">
                <a:off x="3835743" y="3004039"/>
                <a:ext cx="44015" cy="118573"/>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BA86CD17-C372-47BE-8C57-BC9A033B398B}"/>
                  </a:ext>
                </a:extLst>
              </p:cNvPr>
              <p:cNvCxnSpPr>
                <a:cxnSpLocks/>
              </p:cNvCxnSpPr>
              <p:nvPr/>
            </p:nvCxnSpPr>
            <p:spPr>
              <a:xfrm flipH="1" flipV="1">
                <a:off x="3798883" y="3002443"/>
                <a:ext cx="37893" cy="118574"/>
              </a:xfrm>
              <a:prstGeom prst="line">
                <a:avLst/>
              </a:prstGeom>
              <a:ln w="9525">
                <a:solidFill>
                  <a:srgbClr val="007E3A"/>
                </a:solidFill>
              </a:ln>
            </p:spPr>
            <p:style>
              <a:lnRef idx="1">
                <a:schemeClr val="accent1"/>
              </a:lnRef>
              <a:fillRef idx="0">
                <a:schemeClr val="accent1"/>
              </a:fillRef>
              <a:effectRef idx="0">
                <a:schemeClr val="accent1"/>
              </a:effectRef>
              <a:fontRef idx="minor">
                <a:schemeClr val="tx1"/>
              </a:fontRef>
            </p:style>
          </p:cxnSp>
        </p:grpSp>
        <p:sp>
          <p:nvSpPr>
            <p:cNvPr id="292" name="Oval 291">
              <a:extLst>
                <a:ext uri="{FF2B5EF4-FFF2-40B4-BE49-F238E27FC236}">
                  <a16:creationId xmlns:a16="http://schemas.microsoft.com/office/drawing/2014/main" id="{0852B2B8-4C22-4678-B1C5-B67997F22103}"/>
                </a:ext>
              </a:extLst>
            </p:cNvPr>
            <p:cNvSpPr/>
            <p:nvPr/>
          </p:nvSpPr>
          <p:spPr>
            <a:xfrm>
              <a:off x="2977649" y="2598621"/>
              <a:ext cx="42155" cy="34999"/>
            </a:xfrm>
            <a:prstGeom prst="ellipse">
              <a:avLst/>
            </a:prstGeom>
            <a:solidFill>
              <a:srgbClr val="007E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293" name="Group 292">
              <a:extLst>
                <a:ext uri="{FF2B5EF4-FFF2-40B4-BE49-F238E27FC236}">
                  <a16:creationId xmlns:a16="http://schemas.microsoft.com/office/drawing/2014/main" id="{10825C55-C6B3-4E9D-82DF-30B08AC0E92F}"/>
                </a:ext>
              </a:extLst>
            </p:cNvPr>
            <p:cNvGrpSpPr/>
            <p:nvPr/>
          </p:nvGrpSpPr>
          <p:grpSpPr>
            <a:xfrm>
              <a:off x="4352309" y="2883645"/>
              <a:ext cx="456903" cy="421023"/>
              <a:chOff x="2238193" y="4510176"/>
              <a:chExt cx="470271" cy="500220"/>
            </a:xfrm>
          </p:grpSpPr>
          <p:grpSp>
            <p:nvGrpSpPr>
              <p:cNvPr id="294" name="Group 293">
                <a:extLst>
                  <a:ext uri="{FF2B5EF4-FFF2-40B4-BE49-F238E27FC236}">
                    <a16:creationId xmlns:a16="http://schemas.microsoft.com/office/drawing/2014/main" id="{96852546-578F-48C2-98F1-8601AFDDE3D5}"/>
                  </a:ext>
                </a:extLst>
              </p:cNvPr>
              <p:cNvGrpSpPr/>
              <p:nvPr/>
            </p:nvGrpSpPr>
            <p:grpSpPr>
              <a:xfrm>
                <a:off x="2504516" y="4596932"/>
                <a:ext cx="203948" cy="413464"/>
                <a:chOff x="3844410" y="2317356"/>
                <a:chExt cx="203948" cy="413464"/>
              </a:xfrm>
            </p:grpSpPr>
            <p:sp>
              <p:nvSpPr>
                <p:cNvPr id="297" name="Rectangle 296">
                  <a:extLst>
                    <a:ext uri="{FF2B5EF4-FFF2-40B4-BE49-F238E27FC236}">
                      <a16:creationId xmlns:a16="http://schemas.microsoft.com/office/drawing/2014/main" id="{76CF881F-A57B-4A00-81EC-E44D6A9668BB}"/>
                    </a:ext>
                  </a:extLst>
                </p:cNvPr>
                <p:cNvSpPr/>
                <p:nvPr/>
              </p:nvSpPr>
              <p:spPr>
                <a:xfrm>
                  <a:off x="3897700" y="2422210"/>
                  <a:ext cx="101316" cy="206580"/>
                </a:xfrm>
                <a:prstGeom prst="rect">
                  <a:avLst/>
                </a:prstGeom>
                <a:noFill/>
                <a:ln w="9525">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298" name="Straight Connector 297">
                  <a:extLst>
                    <a:ext uri="{FF2B5EF4-FFF2-40B4-BE49-F238E27FC236}">
                      <a16:creationId xmlns:a16="http://schemas.microsoft.com/office/drawing/2014/main" id="{742BBE65-5E2D-4F7C-A76C-03FECEB4D71A}"/>
                    </a:ext>
                  </a:extLst>
                </p:cNvPr>
                <p:cNvCxnSpPr/>
                <p:nvPr/>
              </p:nvCxnSpPr>
              <p:spPr>
                <a:xfrm>
                  <a:off x="4046052" y="2551628"/>
                  <a:ext cx="0" cy="50681"/>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BBF9A022-D353-430A-A201-3675469309E8}"/>
                    </a:ext>
                  </a:extLst>
                </p:cNvPr>
                <p:cNvCxnSpPr/>
                <p:nvPr/>
              </p:nvCxnSpPr>
              <p:spPr>
                <a:xfrm>
                  <a:off x="3844410" y="2472891"/>
                  <a:ext cx="203948" cy="82738"/>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9D60FE99-C0B4-4DF3-9336-B044FCC78BF6}"/>
                    </a:ext>
                  </a:extLst>
                </p:cNvPr>
                <p:cNvCxnSpPr>
                  <a:cxnSpLocks/>
                </p:cNvCxnSpPr>
                <p:nvPr/>
              </p:nvCxnSpPr>
              <p:spPr>
                <a:xfrm>
                  <a:off x="3948897" y="2317356"/>
                  <a:ext cx="0" cy="104854"/>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57DE42C0-F65B-4D5E-9A15-855889B7DD91}"/>
                    </a:ext>
                  </a:extLst>
                </p:cNvPr>
                <p:cNvCxnSpPr>
                  <a:cxnSpLocks/>
                </p:cNvCxnSpPr>
                <p:nvPr/>
              </p:nvCxnSpPr>
              <p:spPr>
                <a:xfrm>
                  <a:off x="3948897" y="2625966"/>
                  <a:ext cx="0" cy="104854"/>
                </a:xfrm>
                <a:prstGeom prst="line">
                  <a:avLst/>
                </a:prstGeom>
                <a:ln>
                  <a:solidFill>
                    <a:srgbClr val="007E3A"/>
                  </a:solidFill>
                </a:ln>
              </p:spPr>
              <p:style>
                <a:lnRef idx="1">
                  <a:schemeClr val="accent1"/>
                </a:lnRef>
                <a:fillRef idx="0">
                  <a:schemeClr val="accent1"/>
                </a:fillRef>
                <a:effectRef idx="0">
                  <a:schemeClr val="accent1"/>
                </a:effectRef>
                <a:fontRef idx="minor">
                  <a:schemeClr val="tx1"/>
                </a:fontRef>
              </p:style>
            </p:cxnSp>
          </p:grpSp>
          <p:sp>
            <p:nvSpPr>
              <p:cNvPr id="295" name="Freeform: Shape 67">
                <a:extLst>
                  <a:ext uri="{FF2B5EF4-FFF2-40B4-BE49-F238E27FC236}">
                    <a16:creationId xmlns:a16="http://schemas.microsoft.com/office/drawing/2014/main" id="{FFC4E648-FBFF-4C78-ACE9-3D4E9F2F2326}"/>
                  </a:ext>
                </a:extLst>
              </p:cNvPr>
              <p:cNvSpPr/>
              <p:nvPr/>
            </p:nvSpPr>
            <p:spPr>
              <a:xfrm rot="19800000" flipH="1">
                <a:off x="2362480" y="4510176"/>
                <a:ext cx="47634" cy="269281"/>
              </a:xfrm>
              <a:custGeom>
                <a:avLst/>
                <a:gdLst>
                  <a:gd name="connsiteX0" fmla="*/ 81887 w 136555"/>
                  <a:gd name="connsiteY0" fmla="*/ 0 h 730156"/>
                  <a:gd name="connsiteX1" fmla="*/ 20472 w 136555"/>
                  <a:gd name="connsiteY1" fmla="*/ 286603 h 730156"/>
                  <a:gd name="connsiteX2" fmla="*/ 136478 w 136555"/>
                  <a:gd name="connsiteY2" fmla="*/ 477672 h 730156"/>
                  <a:gd name="connsiteX3" fmla="*/ 0 w 136555"/>
                  <a:gd name="connsiteY3" fmla="*/ 730156 h 730156"/>
                  <a:gd name="connsiteX4" fmla="*/ 0 w 136555"/>
                  <a:gd name="connsiteY4" fmla="*/ 730156 h 73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55" h="730156">
                    <a:moveTo>
                      <a:pt x="81887" y="0"/>
                    </a:moveTo>
                    <a:cubicBezTo>
                      <a:pt x="46630" y="103495"/>
                      <a:pt x="11374" y="206991"/>
                      <a:pt x="20472" y="286603"/>
                    </a:cubicBezTo>
                    <a:cubicBezTo>
                      <a:pt x="29570" y="366215"/>
                      <a:pt x="139890" y="403747"/>
                      <a:pt x="136478" y="477672"/>
                    </a:cubicBezTo>
                    <a:cubicBezTo>
                      <a:pt x="133066" y="551598"/>
                      <a:pt x="0" y="730156"/>
                      <a:pt x="0" y="730156"/>
                    </a:cubicBezTo>
                    <a:lnTo>
                      <a:pt x="0" y="730156"/>
                    </a:lnTo>
                  </a:path>
                </a:pathLst>
              </a:custGeom>
              <a:noFill/>
              <a:ln w="9525">
                <a:solidFill>
                  <a:schemeClr val="tx1">
                    <a:lumMod val="65000"/>
                    <a:lumOff val="35000"/>
                  </a:schemeClr>
                </a:solidFill>
                <a:prstDash val="sysDash"/>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96" name="TextBox 295">
                <a:extLst>
                  <a:ext uri="{FF2B5EF4-FFF2-40B4-BE49-F238E27FC236}">
                    <a16:creationId xmlns:a16="http://schemas.microsoft.com/office/drawing/2014/main" id="{BA234F66-D7EE-4E0E-B45C-B75FE8F813DF}"/>
                  </a:ext>
                </a:extLst>
              </p:cNvPr>
              <p:cNvSpPr txBox="1"/>
              <p:nvPr/>
            </p:nvSpPr>
            <p:spPr>
              <a:xfrm>
                <a:off x="2238193" y="4755156"/>
                <a:ext cx="381503" cy="230832"/>
              </a:xfrm>
              <a:prstGeom prst="rect">
                <a:avLst/>
              </a:prstGeom>
              <a:noFill/>
            </p:spPr>
            <p:txBody>
              <a:bodyPr wrap="square" rtlCol="0">
                <a:noAutofit/>
              </a:bodyPr>
              <a:lstStyle/>
              <a:p>
                <a:r>
                  <a:rPr lang="en-US" sz="900"/>
                  <a:t>NTC</a:t>
                </a:r>
              </a:p>
            </p:txBody>
          </p:sp>
        </p:grpSp>
      </p:grpSp>
    </p:spTree>
    <p:extLst>
      <p:ext uri="{BB962C8B-B14F-4D97-AF65-F5344CB8AC3E}">
        <p14:creationId xmlns:p14="http://schemas.microsoft.com/office/powerpoint/2010/main" val="3525658125"/>
      </p:ext>
    </p:extLst>
  </p:cSld>
  <p:clrMapOvr>
    <a:masterClrMapping/>
  </p:clrMapOvr>
</p:sld>
</file>

<file path=ppt/theme/theme1.xml><?xml version="1.0" encoding="utf-8"?>
<a:theme xmlns:a="http://schemas.openxmlformats.org/drawingml/2006/main" name="1_2022 Littelfuse Official Theme">
  <a:themeElements>
    <a:clrScheme name="Custom 1">
      <a:dk1>
        <a:srgbClr val="000000"/>
      </a:dk1>
      <a:lt1>
        <a:srgbClr val="FFFFFF"/>
      </a:lt1>
      <a:dk2>
        <a:srgbClr val="FDFFFF"/>
      </a:dk2>
      <a:lt2>
        <a:srgbClr val="FDFFFF"/>
      </a:lt2>
      <a:accent1>
        <a:srgbClr val="007E3A"/>
      </a:accent1>
      <a:accent2>
        <a:srgbClr val="02AEC7"/>
      </a:accent2>
      <a:accent3>
        <a:srgbClr val="78BC20"/>
      </a:accent3>
      <a:accent4>
        <a:srgbClr val="615D9B"/>
      </a:accent4>
      <a:accent5>
        <a:srgbClr val="47A13F"/>
      </a:accent5>
      <a:accent6>
        <a:srgbClr val="D5D5D5"/>
      </a:accent6>
      <a:hlink>
        <a:srgbClr val="6790FF"/>
      </a:hlink>
      <a:folHlink>
        <a:srgbClr val="F134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lgn="l">
          <a:defRPr dirty="0" smtClean="0"/>
        </a:defPPr>
      </a:lstStyle>
    </a:txDef>
  </a:objectDefaults>
  <a:extraClrSchemeLst/>
  <a:custClrLst>
    <a:custClr name="Littelfuse Green">
      <a:srgbClr val="007E3A"/>
    </a:custClr>
    <a:custClr name="Gray">
      <a:srgbClr val="77787B"/>
    </a:custClr>
    <a:custClr name="Blue">
      <a:srgbClr val="1D7690"/>
    </a:custClr>
    <a:custClr name="Purple">
      <a:srgbClr val="42469D"/>
    </a:custClr>
  </a:custClrLst>
  <a:extLst>
    <a:ext uri="{05A4C25C-085E-4340-85A3-A5531E510DB2}">
      <thm15:themeFamily xmlns:thm15="http://schemas.microsoft.com/office/thememl/2012/main" name="Presentation1.pptx" id="{5876B9A7-6DCD-EE45-A927-A563AF57BC8A}" vid="{96A6A187-C0F2-F441-A4B7-4251F2C4F8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8836A75B7E84479AE1977755C646FF" ma:contentTypeVersion="19" ma:contentTypeDescription="Create a new document." ma:contentTypeScope="" ma:versionID="ac8deb8c632edc0b299e3f948fd77205">
  <xsd:schema xmlns:xsd="http://www.w3.org/2001/XMLSchema" xmlns:xs="http://www.w3.org/2001/XMLSchema" xmlns:p="http://schemas.microsoft.com/office/2006/metadata/properties" xmlns:ns1="http://schemas.microsoft.com/sharepoint/v3" xmlns:ns2="171e6da8-f140-4095-826b-eb94531118a3" xmlns:ns3="298d1d59-76a9-48e6-9640-2a67e23a18f7" targetNamespace="http://schemas.microsoft.com/office/2006/metadata/properties" ma:root="true" ma:fieldsID="d3f9e51f03089f4d679b79a566335f2c" ns1:_="" ns2:_="" ns3:_="">
    <xsd:import namespace="http://schemas.microsoft.com/sharepoint/v3"/>
    <xsd:import namespace="171e6da8-f140-4095-826b-eb94531118a3"/>
    <xsd:import namespace="298d1d59-76a9-48e6-9640-2a67e23a18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1e6da8-f140-4095-826b-eb94531118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3b674cf-1800-448a-85b1-38556286f76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8d1d59-76a9-48e6-9640-2a67e23a18f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774837a-6161-433f-8066-259d9279389d}" ma:internalName="TaxCatchAll" ma:showField="CatchAllData" ma:web="298d1d59-76a9-48e6-9640-2a67e23a18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171e6da8-f140-4095-826b-eb94531118a3">
      <Terms xmlns="http://schemas.microsoft.com/office/infopath/2007/PartnerControls"/>
    </lcf76f155ced4ddcb4097134ff3c332f>
    <TaxCatchAll xmlns="298d1d59-76a9-48e6-9640-2a67e23a18f7"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3A29874353DDE4E9807B07982B20641" ma:contentTypeVersion="31" ma:contentTypeDescription="Create a new document." ma:contentTypeScope="" ma:versionID="320d8cc9672942ee36b48904eaa42639">
  <xsd:schema xmlns:xsd="http://www.w3.org/2001/XMLSchema" xmlns:xs="http://www.w3.org/2001/XMLSchema" xmlns:p="http://schemas.microsoft.com/office/2006/metadata/properties" xmlns:ns1="http://schemas.microsoft.com/sharepoint/v3" xmlns:ns2="ead9f88f-a71c-492c-bd4a-e7e4df6bf501" xmlns:ns3="31034ad0-746a-47bd-8725-dae40f2b109c" targetNamespace="http://schemas.microsoft.com/office/2006/metadata/properties" ma:root="true" ma:fieldsID="ae19dc141f363a3131387175493822fc" ns1:_="" ns2:_="" ns3:_="">
    <xsd:import namespace="http://schemas.microsoft.com/sharepoint/v3"/>
    <xsd:import namespace="ead9f88f-a71c-492c-bd4a-e7e4df6bf501"/>
    <xsd:import namespace="31034ad0-746a-47bd-8725-dae40f2b109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EventHashCode" minOccurs="0"/>
                <xsd:element ref="ns3:MediaServiceGenerationTime" minOccurs="0"/>
                <xsd:element ref="ns3:MediaServiceDateTaken" minOccurs="0"/>
                <xsd:element ref="ns2:SharedWithUsers" minOccurs="0"/>
                <xsd:element ref="ns2:SharedWithDetails" minOccurs="0"/>
                <xsd:element ref="ns3:TEARDOWN" minOccurs="0"/>
                <xsd:element ref="ns3:VERTICAL_x0020_MARKET" minOccurs="0"/>
                <xsd:element ref="ns3:APPLICATION" minOccurs="0"/>
                <xsd:element ref="ns3:SIMILAR_x0020_APPLICATIONS" minOccurs="0"/>
                <xsd:element ref="ns3:TECHNOLOGY" minOccurs="0"/>
                <xsd:element ref="ns3:INTERFACE" minOccurs="0"/>
                <xsd:element ref="ns3:STANDARDS" minOccurs="0"/>
                <xsd:element ref="ns3:MediaServiceAutoTags" minOccurs="0"/>
                <xsd:element ref="ns3:MediaLengthInSeconds" minOccurs="0"/>
                <xsd:element ref="ns3:lcf76f155ced4ddcb4097134ff3c332f" minOccurs="0"/>
                <xsd:element ref="ns2:TaxCatchAll" minOccurs="0"/>
                <xsd:element ref="ns3:MediaServiceOCR"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1" nillable="true" ma:displayName="Unified Compliance Policy Properties" ma:hidden="true" ma:internalName="_ip_UnifiedCompliancePolicyProperties">
      <xsd:simpleType>
        <xsd:restriction base="dms:Note"/>
      </xsd:simpleType>
    </xsd:element>
    <xsd:element name="_ip_UnifiedCompliancePolicyUIAction" ma:index="3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f88f-a71c-492c-bd4a-e7e4df6bf50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4150b273-2764-4fea-a7a6-6af437a4b201}" ma:internalName="TaxCatchAll" ma:showField="CatchAllData" ma:web="ead9f88f-a71c-492c-bd4a-e7e4df6bf50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1034ad0-746a-47bd-8725-dae40f2b109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TEARDOWN" ma:index="18" nillable="true" ma:displayName="TEARDOWN" ma:format="Dropdown" ma:internalName="TEARDOWN">
      <xsd:simpleType>
        <xsd:restriction base="dms:Choice">
          <xsd:enumeration value="Yes"/>
          <xsd:enumeration value="No"/>
        </xsd:restriction>
      </xsd:simpleType>
    </xsd:element>
    <xsd:element name="VERTICAL_x0020_MARKET" ma:index="19" nillable="true" ma:displayName="VERTICAL MARKET" ma:format="Dropdown" ma:internalName="VERTICAL_x0020_MARKET">
      <xsd:simpleType>
        <xsd:restriction base="dms:Choice">
          <xsd:enumeration value="Building automtation"/>
          <xsd:enumeration value="Appliances"/>
          <xsd:enumeration value="Multiple Markets"/>
          <xsd:enumeration value="Consumer Electronics"/>
          <xsd:enumeration value="Healthcare"/>
          <xsd:enumeration value="Industrial"/>
          <xsd:enumeration value="Mobile and Wearables"/>
          <xsd:enumeration value="LED"/>
          <xsd:enumeration value="Automotive Electronics"/>
          <xsd:enumeration value="Light Industrial"/>
          <xsd:enumeration value="EV Infrastructure"/>
          <xsd:enumeration value="Datacenter &amp; Cloud"/>
          <xsd:enumeration value="Transportation"/>
        </xsd:restriction>
      </xsd:simpleType>
    </xsd:element>
    <xsd:element name="APPLICATION" ma:index="20" nillable="true" ma:displayName="APPLICATION" ma:internalName="APPLICATION">
      <xsd:simpleType>
        <xsd:restriction base="dms:Text">
          <xsd:maxLength value="255"/>
        </xsd:restriction>
      </xsd:simpleType>
    </xsd:element>
    <xsd:element name="SIMILAR_x0020_APPLICATIONS" ma:index="21" nillable="true" ma:displayName="SIMILAR APPLICATIONS" ma:internalName="SIMILAR_x0020_APPLICATIONS">
      <xsd:simpleType>
        <xsd:restriction base="dms:Text">
          <xsd:maxLength value="255"/>
        </xsd:restriction>
      </xsd:simpleType>
    </xsd:element>
    <xsd:element name="TECHNOLOGY" ma:index="22" nillable="true" ma:displayName="TECHNOLOGY" ma:internalName="TECHNOLOGY">
      <xsd:complexType>
        <xsd:complexContent>
          <xsd:extension base="dms:MultiChoice">
            <xsd:sequence>
              <xsd:element name="Value" maxOccurs="unbounded" minOccurs="0" nillable="true">
                <xsd:simpleType>
                  <xsd:restriction base="dms:Choice">
                    <xsd:enumeration value="OC-Fuse"/>
                    <xsd:enumeration value="OV-EBU"/>
                    <xsd:enumeration value="OC-Reset"/>
                    <xsd:enumeration value="OC-Fuse"/>
                    <xsd:enumeration value="Others"/>
                    <xsd:enumeration value="IC-SBU"/>
                    <xsd:enumeration value="OV-SBU"/>
                    <xsd:enumeration value="Power-SBU"/>
                    <xsd:enumeration value="Sense-Mag"/>
                    <xsd:enumeration value="Sense-Temp"/>
                  </xsd:restriction>
                </xsd:simpleType>
              </xsd:element>
            </xsd:sequence>
          </xsd:extension>
        </xsd:complexContent>
      </xsd:complexType>
    </xsd:element>
    <xsd:element name="INTERFACE" ma:index="23" nillable="true" ma:displayName="INTERFACE" ma:internalName="INTERFACE">
      <xsd:simpleType>
        <xsd:restriction base="dms:Text">
          <xsd:maxLength value="255"/>
        </xsd:restriction>
      </xsd:simpleType>
    </xsd:element>
    <xsd:element name="STANDARDS" ma:index="24" nillable="true" ma:displayName="STANDARDS" ma:internalName="STANDARDS">
      <xsd:simpleType>
        <xsd:restriction base="dms:Text">
          <xsd:maxLength value="255"/>
        </xsd:restriction>
      </xsd:simpleType>
    </xsd:element>
    <xsd:element name="MediaServiceAutoTags" ma:index="25" nillable="true" ma:displayName="Tags" ma:internalName="MediaServiceAutoTag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73b674cf-1800-448a-85b1-38556286f76b" ma:termSetId="09814cd3-568e-fe90-9814-8d621ff8fb84" ma:anchorId="fba54fb3-c3e1-fe81-a776-ca4b69148c4d" ma:open="true" ma:isKeyword="false">
      <xsd:complexType>
        <xsd:sequence>
          <xsd:element ref="pc:Terms" minOccurs="0" maxOccurs="1"/>
        </xsd:sequence>
      </xsd:complexType>
    </xsd:element>
    <xsd:element name="MediaServiceOCR" ma:index="30" nillable="true" ma:displayName="Extracted Text" ma:internalName="MediaServiceOCR" ma:readOnly="true">
      <xsd:simpleType>
        <xsd:restriction base="dms:Note">
          <xsd:maxLength value="255"/>
        </xsd:restriction>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E70986-C47D-4A49-A7B1-AEB414B251D8}">
  <ds:schemaRefs>
    <ds:schemaRef ds:uri="http://schemas.microsoft.com/sharepoint/v3/contenttype/forms"/>
  </ds:schemaRefs>
</ds:datastoreItem>
</file>

<file path=customXml/itemProps2.xml><?xml version="1.0" encoding="utf-8"?>
<ds:datastoreItem xmlns:ds="http://schemas.openxmlformats.org/officeDocument/2006/customXml" ds:itemID="{435F293A-3179-434A-8D3B-F3492F935854}"/>
</file>

<file path=customXml/itemProps3.xml><?xml version="1.0" encoding="utf-8"?>
<ds:datastoreItem xmlns:ds="http://schemas.openxmlformats.org/officeDocument/2006/customXml" ds:itemID="{471D8536-441A-43F1-AA61-D4EF00C91322}">
  <ds:schemaRefs>
    <ds:schemaRef ds:uri="31034ad0-746a-47bd-8725-dae40f2b109c"/>
    <ds:schemaRef ds:uri="7a5bf079-4365-4390-b436-8a52e174735f"/>
    <ds:schemaRef ds:uri="d5a27e96-87dd-4f12-b640-a0387a52acf7"/>
    <ds:schemaRef ds:uri="ead9f88f-a71c-492c-bd4a-e7e4df6bf5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s>
</ds:datastoreItem>
</file>

<file path=customXml/itemProps4.xml><?xml version="1.0" encoding="utf-8"?>
<ds:datastoreItem xmlns:ds="http://schemas.openxmlformats.org/officeDocument/2006/customXml" ds:itemID="{3F40AF21-C5A8-4E8A-ACB0-35D7905C94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ad9f88f-a71c-492c-bd4a-e7e4df6bf501"/>
    <ds:schemaRef ds:uri="31034ad0-746a-47bd-8725-dae40f2b10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Littelfuse Official Theme</Template>
  <TotalTime>204</TotalTime>
  <Words>16</Words>
  <Application>Microsoft Office PowerPoint</Application>
  <PresentationFormat>On-screen Show (16:9)</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Lucida Grande</vt:lpstr>
      <vt:lpstr>Wingdings</vt:lpstr>
      <vt:lpstr>1_2022 Littelfuse Official Theme</vt:lpstr>
      <vt:lpstr>High-power Conversion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Boris Golubovic</dc:creator>
  <cp:keywords/>
  <dc:description/>
  <cp:lastModifiedBy>Binoy Thomas</cp:lastModifiedBy>
  <cp:revision>3</cp:revision>
  <dcterms:created xsi:type="dcterms:W3CDTF">2018-09-23T03:02:43Z</dcterms:created>
  <dcterms:modified xsi:type="dcterms:W3CDTF">2024-07-16T14:17:40Z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e11afa4f-bcc7-47f1-a642-63eba170a1ca</vt:lpwstr>
  </property>
  <property fmtid="{D5CDD505-2E9C-101B-9397-08002B2CF9AE}" pid="3" name="MediaServiceImageTags">
    <vt:lpwstr/>
  </property>
  <property fmtid="{D5CDD505-2E9C-101B-9397-08002B2CF9AE}" pid="4" name="ContentTypeId">
    <vt:lpwstr>0x01010003A29874353DDE4E9807B07982B20641</vt:lpwstr>
  </property>
  <property fmtid="{D5CDD505-2E9C-101B-9397-08002B2CF9AE}" pid="5" name="MSIP_Label_1076a20e-7f11-480b-8414-90efb6351e8b_Enabled">
    <vt:lpwstr>true</vt:lpwstr>
  </property>
  <property fmtid="{D5CDD505-2E9C-101B-9397-08002B2CF9AE}" pid="6" name="MSIP_Label_1076a20e-7f11-480b-8414-90efb6351e8b_SetDate">
    <vt:lpwstr>2023-05-31T09:38:38Z</vt:lpwstr>
  </property>
  <property fmtid="{D5CDD505-2E9C-101B-9397-08002B2CF9AE}" pid="7" name="MSIP_Label_1076a20e-7f11-480b-8414-90efb6351e8b_Method">
    <vt:lpwstr>Privileged</vt:lpwstr>
  </property>
  <property fmtid="{D5CDD505-2E9C-101B-9397-08002B2CF9AE}" pid="8" name="MSIP_Label_1076a20e-7f11-480b-8414-90efb6351e8b_Name">
    <vt:lpwstr>Public</vt:lpwstr>
  </property>
  <property fmtid="{D5CDD505-2E9C-101B-9397-08002B2CF9AE}" pid="9" name="MSIP_Label_1076a20e-7f11-480b-8414-90efb6351e8b_SiteId">
    <vt:lpwstr>4b6faabe-c04f-46f9-8d36-b041749c7327</vt:lpwstr>
  </property>
  <property fmtid="{D5CDD505-2E9C-101B-9397-08002B2CF9AE}" pid="10" name="MSIP_Label_1076a20e-7f11-480b-8414-90efb6351e8b_ActionId">
    <vt:lpwstr>1bd48f45-92b0-4171-b816-3653a42cd705</vt:lpwstr>
  </property>
  <property fmtid="{D5CDD505-2E9C-101B-9397-08002B2CF9AE}" pid="11" name="MSIP_Label_1076a20e-7f11-480b-8414-90efb6351e8b_ContentBits">
    <vt:lpwstr>0</vt:lpwstr>
  </property>
</Properties>
</file>