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725" r:id="rId4"/>
  </p:sldMasterIdLst>
  <p:notesMasterIdLst>
    <p:notesMasterId r:id="rId39"/>
  </p:notesMasterIdLst>
  <p:sldIdLst>
    <p:sldId id="256" r:id="rId5"/>
    <p:sldId id="258" r:id="rId6"/>
    <p:sldId id="278" r:id="rId7"/>
    <p:sldId id="276" r:id="rId8"/>
    <p:sldId id="281" r:id="rId9"/>
    <p:sldId id="284" r:id="rId10"/>
    <p:sldId id="285" r:id="rId11"/>
    <p:sldId id="282" r:id="rId12"/>
    <p:sldId id="283" r:id="rId13"/>
    <p:sldId id="280" r:id="rId14"/>
    <p:sldId id="286" r:id="rId15"/>
    <p:sldId id="367" r:id="rId16"/>
    <p:sldId id="341" r:id="rId17"/>
    <p:sldId id="343" r:id="rId18"/>
    <p:sldId id="370" r:id="rId19"/>
    <p:sldId id="344" r:id="rId20"/>
    <p:sldId id="368" r:id="rId21"/>
    <p:sldId id="365" r:id="rId22"/>
    <p:sldId id="312" r:id="rId23"/>
    <p:sldId id="369" r:id="rId24"/>
    <p:sldId id="358" r:id="rId25"/>
    <p:sldId id="287" r:id="rId26"/>
    <p:sldId id="361" r:id="rId27"/>
    <p:sldId id="272" r:id="rId28"/>
    <p:sldId id="293" r:id="rId29"/>
    <p:sldId id="295" r:id="rId30"/>
    <p:sldId id="371" r:id="rId31"/>
    <p:sldId id="298" r:id="rId32"/>
    <p:sldId id="372" r:id="rId33"/>
    <p:sldId id="302" r:id="rId34"/>
    <p:sldId id="2537" r:id="rId35"/>
    <p:sldId id="337" r:id="rId36"/>
    <p:sldId id="2621" r:id="rId37"/>
    <p:sldId id="277" r:id="rId38"/>
  </p:sldIdLst>
  <p:sldSz cx="9144000" cy="5143500" type="screen16x9"/>
  <p:notesSz cx="14782800" cy="9372600"/>
  <p:defaultTextStyle>
    <a:defPPr>
      <a:defRPr lang="en-US"/>
    </a:defPPr>
    <a:lvl1pPr algn="l" rtl="0" fontAlgn="base">
      <a:spcBef>
        <a:spcPct val="0"/>
      </a:spcBef>
      <a:spcAft>
        <a:spcPct val="0"/>
      </a:spcAft>
      <a:defRPr sz="2400" kern="1200">
        <a:solidFill>
          <a:schemeClr val="tx1"/>
        </a:solidFill>
        <a:latin typeface="Arial" pitchFamily="34" charset="0"/>
        <a:ea typeface="ＭＳ Ｐゴシック" charset="-128"/>
        <a:cs typeface="+mn-cs"/>
      </a:defRPr>
    </a:lvl1pPr>
    <a:lvl2pPr marL="457200" algn="l" rtl="0" fontAlgn="base">
      <a:spcBef>
        <a:spcPct val="0"/>
      </a:spcBef>
      <a:spcAft>
        <a:spcPct val="0"/>
      </a:spcAft>
      <a:defRPr sz="2400" kern="1200">
        <a:solidFill>
          <a:schemeClr val="tx1"/>
        </a:solidFill>
        <a:latin typeface="Arial" pitchFamily="34" charset="0"/>
        <a:ea typeface="ＭＳ Ｐゴシック" charset="-128"/>
        <a:cs typeface="+mn-cs"/>
      </a:defRPr>
    </a:lvl2pPr>
    <a:lvl3pPr marL="914400" algn="l" rtl="0" fontAlgn="base">
      <a:spcBef>
        <a:spcPct val="0"/>
      </a:spcBef>
      <a:spcAft>
        <a:spcPct val="0"/>
      </a:spcAft>
      <a:defRPr sz="2400" kern="1200">
        <a:solidFill>
          <a:schemeClr val="tx1"/>
        </a:solidFill>
        <a:latin typeface="Arial" pitchFamily="34" charset="0"/>
        <a:ea typeface="ＭＳ Ｐゴシック" charset="-128"/>
        <a:cs typeface="+mn-cs"/>
      </a:defRPr>
    </a:lvl3pPr>
    <a:lvl4pPr marL="1371600" algn="l" rtl="0" fontAlgn="base">
      <a:spcBef>
        <a:spcPct val="0"/>
      </a:spcBef>
      <a:spcAft>
        <a:spcPct val="0"/>
      </a:spcAft>
      <a:defRPr sz="2400" kern="1200">
        <a:solidFill>
          <a:schemeClr val="tx1"/>
        </a:solidFill>
        <a:latin typeface="Arial" pitchFamily="34" charset="0"/>
        <a:ea typeface="ＭＳ Ｐゴシック" charset="-128"/>
        <a:cs typeface="+mn-cs"/>
      </a:defRPr>
    </a:lvl4pPr>
    <a:lvl5pPr marL="1828800" algn="l" rtl="0" fontAlgn="base">
      <a:spcBef>
        <a:spcPct val="0"/>
      </a:spcBef>
      <a:spcAft>
        <a:spcPct val="0"/>
      </a:spcAft>
      <a:defRPr sz="2400" kern="1200">
        <a:solidFill>
          <a:schemeClr val="tx1"/>
        </a:solidFill>
        <a:latin typeface="Arial" pitchFamily="34" charset="0"/>
        <a:ea typeface="ＭＳ Ｐゴシック" charset="-128"/>
        <a:cs typeface="+mn-cs"/>
      </a:defRPr>
    </a:lvl5pPr>
    <a:lvl6pPr marL="2286000" algn="l" defTabSz="914400" rtl="0" eaLnBrk="1" latinLnBrk="0" hangingPunct="1">
      <a:defRPr sz="2400" kern="1200">
        <a:solidFill>
          <a:schemeClr val="tx1"/>
        </a:solidFill>
        <a:latin typeface="Arial" pitchFamily="34" charset="0"/>
        <a:ea typeface="ＭＳ Ｐゴシック" charset="-128"/>
        <a:cs typeface="+mn-cs"/>
      </a:defRPr>
    </a:lvl6pPr>
    <a:lvl7pPr marL="2743200" algn="l" defTabSz="914400" rtl="0" eaLnBrk="1" latinLnBrk="0" hangingPunct="1">
      <a:defRPr sz="2400" kern="1200">
        <a:solidFill>
          <a:schemeClr val="tx1"/>
        </a:solidFill>
        <a:latin typeface="Arial" pitchFamily="34" charset="0"/>
        <a:ea typeface="ＭＳ Ｐゴシック" charset="-128"/>
        <a:cs typeface="+mn-cs"/>
      </a:defRPr>
    </a:lvl7pPr>
    <a:lvl8pPr marL="3200400" algn="l" defTabSz="914400" rtl="0" eaLnBrk="1" latinLnBrk="0" hangingPunct="1">
      <a:defRPr sz="2400" kern="1200">
        <a:solidFill>
          <a:schemeClr val="tx1"/>
        </a:solidFill>
        <a:latin typeface="Arial" pitchFamily="34" charset="0"/>
        <a:ea typeface="ＭＳ Ｐゴシック" charset="-128"/>
        <a:cs typeface="+mn-cs"/>
      </a:defRPr>
    </a:lvl8pPr>
    <a:lvl9pPr marL="3657600" algn="l" defTabSz="914400" rtl="0" eaLnBrk="1" latinLnBrk="0" hangingPunct="1">
      <a:defRPr sz="2400" kern="1200">
        <a:solidFill>
          <a:schemeClr val="tx1"/>
        </a:solidFill>
        <a:latin typeface="Arial" pitchFamily="34" charset="0"/>
        <a:ea typeface="ＭＳ Ｐゴシック" charset="-128"/>
        <a:cs typeface="+mn-cs"/>
      </a:defRPr>
    </a:lvl9pPr>
  </p:defaultTextStyle>
  <p:extLst>
    <p:ext uri="{EFAFB233-063F-42B5-8137-9DF3F51BA10A}">
      <p15:sldGuideLst xmlns:p15="http://schemas.microsoft.com/office/powerpoint/2012/main">
        <p15:guide id="1" orient="horz" pos="3060" userDrawn="1">
          <p15:clr>
            <a:srgbClr val="A4A3A4"/>
          </p15:clr>
        </p15:guide>
        <p15:guide id="2" pos="5448" userDrawn="1">
          <p15:clr>
            <a:srgbClr val="A4A3A4"/>
          </p15:clr>
        </p15:guide>
        <p15:guide id="3" pos="288">
          <p15:clr>
            <a:srgbClr val="A4A3A4"/>
          </p15:clr>
        </p15:guide>
        <p15:guide id="4" pos="5760">
          <p15:clr>
            <a:srgbClr val="A4A3A4"/>
          </p15:clr>
        </p15:guide>
        <p15:guide id="5" pos="5568">
          <p15:clr>
            <a:srgbClr val="A4A3A4"/>
          </p15:clr>
        </p15:guide>
        <p15:guide id="6" pos="3072">
          <p15:clr>
            <a:srgbClr val="A4A3A4"/>
          </p15:clr>
        </p15:guide>
        <p15:guide id="7" orient="horz" pos="34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E2D8"/>
    <a:srgbClr val="EAF1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8" autoAdjust="0"/>
    <p:restoredTop sz="88963" autoAdjust="0"/>
  </p:normalViewPr>
  <p:slideViewPr>
    <p:cSldViewPr snapToGrid="0" showGuides="1">
      <p:cViewPr varScale="1">
        <p:scale>
          <a:sx n="73" d="100"/>
          <a:sy n="73" d="100"/>
        </p:scale>
        <p:origin x="320" y="52"/>
      </p:cViewPr>
      <p:guideLst>
        <p:guide orient="horz" pos="3060"/>
        <p:guide pos="5448"/>
        <p:guide pos="288"/>
        <p:guide pos="5760"/>
        <p:guide pos="5568"/>
        <p:guide pos="3072"/>
        <p:guide orient="horz" pos="348"/>
      </p:guideLst>
    </p:cSldViewPr>
  </p:slideViewPr>
  <p:notesTextViewPr>
    <p:cViewPr>
      <p:scale>
        <a:sx n="1" d="1"/>
        <a:sy n="1" d="1"/>
      </p:scale>
      <p:origin x="0" y="0"/>
    </p:cViewPr>
  </p:notesTextViewPr>
  <p:sorterViewPr>
    <p:cViewPr varScale="1">
      <p:scale>
        <a:sx n="1" d="1"/>
        <a:sy n="1" d="1"/>
      </p:scale>
      <p:origin x="0" y="-893"/>
    </p:cViewPr>
  </p:sorterViewPr>
  <p:notesViewPr>
    <p:cSldViewPr snapToGrid="0"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nthia Chaplin" userId="90c6dc96-8246-445d-932f-c563987cd9b0" providerId="ADAL" clId="{1C67ACA0-E014-433D-B22D-BDDBEC85DDBC}"/>
    <pc:docChg chg="undo custSel delSld modSld modMainMaster">
      <pc:chgData name="Cynthia Chaplin" userId="90c6dc96-8246-445d-932f-c563987cd9b0" providerId="ADAL" clId="{1C67ACA0-E014-433D-B22D-BDDBEC85DDBC}" dt="2022-02-17T16:01:25.870" v="3769" actId="20577"/>
      <pc:docMkLst>
        <pc:docMk/>
      </pc:docMkLst>
      <pc:sldChg chg="del">
        <pc:chgData name="Cynthia Chaplin" userId="90c6dc96-8246-445d-932f-c563987cd9b0" providerId="ADAL" clId="{1C67ACA0-E014-433D-B22D-BDDBEC85DDBC}" dt="2022-02-17T15:46:29.487" v="3425" actId="47"/>
        <pc:sldMkLst>
          <pc:docMk/>
          <pc:sldMk cId="1764583729" sldId="275"/>
        </pc:sldMkLst>
      </pc:sldChg>
      <pc:sldChg chg="modSp mod">
        <pc:chgData name="Cynthia Chaplin" userId="90c6dc96-8246-445d-932f-c563987cd9b0" providerId="ADAL" clId="{1C67ACA0-E014-433D-B22D-BDDBEC85DDBC}" dt="2022-02-17T15:46:45.604" v="3427" actId="255"/>
        <pc:sldMkLst>
          <pc:docMk/>
          <pc:sldMk cId="2676743437" sldId="277"/>
        </pc:sldMkLst>
        <pc:spChg chg="mod">
          <ac:chgData name="Cynthia Chaplin" userId="90c6dc96-8246-445d-932f-c563987cd9b0" providerId="ADAL" clId="{1C67ACA0-E014-433D-B22D-BDDBEC85DDBC}" dt="2022-02-17T15:46:45.604" v="3427" actId="255"/>
          <ac:spMkLst>
            <pc:docMk/>
            <pc:sldMk cId="2676743437" sldId="277"/>
            <ac:spMk id="7" creationId="{00000000-0000-0000-0000-000000000000}"/>
          </ac:spMkLst>
        </pc:spChg>
      </pc:sldChg>
      <pc:sldChg chg="addSp modSp mod">
        <pc:chgData name="Cynthia Chaplin" userId="90c6dc96-8246-445d-932f-c563987cd9b0" providerId="ADAL" clId="{1C67ACA0-E014-433D-B22D-BDDBEC85DDBC}" dt="2022-02-17T14:06:58.303" v="3" actId="1076"/>
        <pc:sldMkLst>
          <pc:docMk/>
          <pc:sldMk cId="947657369" sldId="280"/>
        </pc:sldMkLst>
        <pc:spChg chg="add mod">
          <ac:chgData name="Cynthia Chaplin" userId="90c6dc96-8246-445d-932f-c563987cd9b0" providerId="ADAL" clId="{1C67ACA0-E014-433D-B22D-BDDBEC85DDBC}" dt="2022-02-17T14:06:58.303" v="3" actId="1076"/>
          <ac:spMkLst>
            <pc:docMk/>
            <pc:sldMk cId="947657369" sldId="280"/>
            <ac:spMk id="44" creationId="{738118FD-4B5D-4797-9CAD-3EC40450B8FA}"/>
          </ac:spMkLst>
        </pc:spChg>
        <pc:spChg chg="add mod">
          <ac:chgData name="Cynthia Chaplin" userId="90c6dc96-8246-445d-932f-c563987cd9b0" providerId="ADAL" clId="{1C67ACA0-E014-433D-B22D-BDDBEC85DDBC}" dt="2022-02-17T14:06:58.303" v="3" actId="1076"/>
          <ac:spMkLst>
            <pc:docMk/>
            <pc:sldMk cId="947657369" sldId="280"/>
            <ac:spMk id="45" creationId="{217B0E87-3E77-4E4D-B483-C579B16E8DE5}"/>
          </ac:spMkLst>
        </pc:spChg>
        <pc:spChg chg="add mod">
          <ac:chgData name="Cynthia Chaplin" userId="90c6dc96-8246-445d-932f-c563987cd9b0" providerId="ADAL" clId="{1C67ACA0-E014-433D-B22D-BDDBEC85DDBC}" dt="2022-02-17T14:06:58.303" v="3" actId="1076"/>
          <ac:spMkLst>
            <pc:docMk/>
            <pc:sldMk cId="947657369" sldId="280"/>
            <ac:spMk id="57" creationId="{0441A69A-5D7C-4CF0-B240-818D34771655}"/>
          </ac:spMkLst>
        </pc:spChg>
        <pc:picChg chg="add mod">
          <ac:chgData name="Cynthia Chaplin" userId="90c6dc96-8246-445d-932f-c563987cd9b0" providerId="ADAL" clId="{1C67ACA0-E014-433D-B22D-BDDBEC85DDBC}" dt="2022-02-17T14:06:58.303" v="3" actId="1076"/>
          <ac:picMkLst>
            <pc:docMk/>
            <pc:sldMk cId="947657369" sldId="280"/>
            <ac:picMk id="63" creationId="{4E6544E6-BF9B-4822-8C0B-AA21DFD20FC3}"/>
          </ac:picMkLst>
        </pc:picChg>
      </pc:sldChg>
      <pc:sldChg chg="modSp mod">
        <pc:chgData name="Cynthia Chaplin" userId="90c6dc96-8246-445d-932f-c563987cd9b0" providerId="ADAL" clId="{1C67ACA0-E014-433D-B22D-BDDBEC85DDBC}" dt="2022-02-17T14:37:43.280" v="2891" actId="732"/>
        <pc:sldMkLst>
          <pc:docMk/>
          <pc:sldMk cId="2542383378" sldId="283"/>
        </pc:sldMkLst>
        <pc:picChg chg="mod modCrop">
          <ac:chgData name="Cynthia Chaplin" userId="90c6dc96-8246-445d-932f-c563987cd9b0" providerId="ADAL" clId="{1C67ACA0-E014-433D-B22D-BDDBEC85DDBC}" dt="2022-02-17T14:37:43.280" v="2891" actId="732"/>
          <ac:picMkLst>
            <pc:docMk/>
            <pc:sldMk cId="2542383378" sldId="283"/>
            <ac:picMk id="6" creationId="{00000000-0000-0000-0000-000000000000}"/>
          </ac:picMkLst>
        </pc:picChg>
      </pc:sldChg>
      <pc:sldChg chg="modSp mod">
        <pc:chgData name="Cynthia Chaplin" userId="90c6dc96-8246-445d-932f-c563987cd9b0" providerId="ADAL" clId="{1C67ACA0-E014-433D-B22D-BDDBEC85DDBC}" dt="2022-02-17T14:06:25.870" v="0" actId="1037"/>
        <pc:sldMkLst>
          <pc:docMk/>
          <pc:sldMk cId="2034997472" sldId="284"/>
        </pc:sldMkLst>
        <pc:spChg chg="mod">
          <ac:chgData name="Cynthia Chaplin" userId="90c6dc96-8246-445d-932f-c563987cd9b0" providerId="ADAL" clId="{1C67ACA0-E014-433D-B22D-BDDBEC85DDBC}" dt="2022-02-17T14:06:25.870" v="0" actId="1037"/>
          <ac:spMkLst>
            <pc:docMk/>
            <pc:sldMk cId="2034997472" sldId="284"/>
            <ac:spMk id="51" creationId="{65CC5352-4B94-432E-A02D-81BD5E9C1530}"/>
          </ac:spMkLst>
        </pc:spChg>
      </pc:sldChg>
      <pc:sldChg chg="addSp delSp modSp mod setBg">
        <pc:chgData name="Cynthia Chaplin" userId="90c6dc96-8246-445d-932f-c563987cd9b0" providerId="ADAL" clId="{1C67ACA0-E014-433D-B22D-BDDBEC85DDBC}" dt="2022-02-17T15:09:56.317" v="3191" actId="166"/>
        <pc:sldMkLst>
          <pc:docMk/>
          <pc:sldMk cId="2726124170" sldId="285"/>
        </pc:sldMkLst>
        <pc:spChg chg="mod">
          <ac:chgData name="Cynthia Chaplin" userId="90c6dc96-8246-445d-932f-c563987cd9b0" providerId="ADAL" clId="{1C67ACA0-E014-433D-B22D-BDDBEC85DDBC}" dt="2022-02-17T14:35:35.461" v="2825" actId="1076"/>
          <ac:spMkLst>
            <pc:docMk/>
            <pc:sldMk cId="2726124170" sldId="285"/>
            <ac:spMk id="2" creationId="{00000000-0000-0000-0000-000000000000}"/>
          </ac:spMkLst>
        </pc:spChg>
        <pc:spChg chg="add del mod ord">
          <ac:chgData name="Cynthia Chaplin" userId="90c6dc96-8246-445d-932f-c563987cd9b0" providerId="ADAL" clId="{1C67ACA0-E014-433D-B22D-BDDBEC85DDBC}" dt="2022-02-17T14:35:22.821" v="2819" actId="478"/>
          <ac:spMkLst>
            <pc:docMk/>
            <pc:sldMk cId="2726124170" sldId="285"/>
            <ac:spMk id="20" creationId="{063F3242-DE10-4565-BC3A-C813FE7D8882}"/>
          </ac:spMkLst>
        </pc:spChg>
        <pc:spChg chg="add del mod ord">
          <ac:chgData name="Cynthia Chaplin" userId="90c6dc96-8246-445d-932f-c563987cd9b0" providerId="ADAL" clId="{1C67ACA0-E014-433D-B22D-BDDBEC85DDBC}" dt="2022-02-17T15:09:31.017" v="3190" actId="14100"/>
          <ac:spMkLst>
            <pc:docMk/>
            <pc:sldMk cId="2726124170" sldId="285"/>
            <ac:spMk id="21" creationId="{079266C0-8DB2-425D-8372-CB23CF0B7FB0}"/>
          </ac:spMkLst>
        </pc:spChg>
        <pc:spChg chg="mod ord">
          <ac:chgData name="Cynthia Chaplin" userId="90c6dc96-8246-445d-932f-c563987cd9b0" providerId="ADAL" clId="{1C67ACA0-E014-433D-B22D-BDDBEC85DDBC}" dt="2022-02-17T15:09:56.317" v="3191" actId="166"/>
          <ac:spMkLst>
            <pc:docMk/>
            <pc:sldMk cId="2726124170" sldId="285"/>
            <ac:spMk id="79" creationId="{EE8F8A11-80E8-415B-B2FD-342E0389A9D8}"/>
          </ac:spMkLst>
        </pc:spChg>
        <pc:spChg chg="ord">
          <ac:chgData name="Cynthia Chaplin" userId="90c6dc96-8246-445d-932f-c563987cd9b0" providerId="ADAL" clId="{1C67ACA0-E014-433D-B22D-BDDBEC85DDBC}" dt="2022-02-17T15:09:56.317" v="3191" actId="166"/>
          <ac:spMkLst>
            <pc:docMk/>
            <pc:sldMk cId="2726124170" sldId="285"/>
            <ac:spMk id="80" creationId="{E8FFF833-C0E3-492F-ABD9-D1100DC40D8B}"/>
          </ac:spMkLst>
        </pc:spChg>
        <pc:spChg chg="ord">
          <ac:chgData name="Cynthia Chaplin" userId="90c6dc96-8246-445d-932f-c563987cd9b0" providerId="ADAL" clId="{1C67ACA0-E014-433D-B22D-BDDBEC85DDBC}" dt="2022-02-17T15:09:56.317" v="3191" actId="166"/>
          <ac:spMkLst>
            <pc:docMk/>
            <pc:sldMk cId="2726124170" sldId="285"/>
            <ac:spMk id="81" creationId="{3BE79306-E9F3-4107-B560-8CA746837D1D}"/>
          </ac:spMkLst>
        </pc:spChg>
        <pc:spChg chg="add del mod ord">
          <ac:chgData name="Cynthia Chaplin" userId="90c6dc96-8246-445d-932f-c563987cd9b0" providerId="ADAL" clId="{1C67ACA0-E014-433D-B22D-BDDBEC85DDBC}" dt="2022-02-17T14:35:06.100" v="2816" actId="478"/>
          <ac:spMkLst>
            <pc:docMk/>
            <pc:sldMk cId="2726124170" sldId="285"/>
            <ac:spMk id="83" creationId="{68BA3D20-CD65-4AFD-84D6-AD4E53EBAFEB}"/>
          </ac:spMkLst>
        </pc:spChg>
        <pc:picChg chg="add del mod">
          <ac:chgData name="Cynthia Chaplin" userId="90c6dc96-8246-445d-932f-c563987cd9b0" providerId="ADAL" clId="{1C67ACA0-E014-433D-B22D-BDDBEC85DDBC}" dt="2022-02-17T14:16:06.557" v="69" actId="478"/>
          <ac:picMkLst>
            <pc:docMk/>
            <pc:sldMk cId="2726124170" sldId="285"/>
            <ac:picMk id="16" creationId="{55B87479-21F5-4A8D-8682-013C81C01A15}"/>
          </ac:picMkLst>
        </pc:picChg>
        <pc:picChg chg="add del mod ord">
          <ac:chgData name="Cynthia Chaplin" userId="90c6dc96-8246-445d-932f-c563987cd9b0" providerId="ADAL" clId="{1C67ACA0-E014-433D-B22D-BDDBEC85DDBC}" dt="2022-02-17T14:35:24.357" v="2821" actId="478"/>
          <ac:picMkLst>
            <pc:docMk/>
            <pc:sldMk cId="2726124170" sldId="285"/>
            <ac:picMk id="19" creationId="{4C9E4F6B-89B1-4FEA-A8A1-A95EC36D4CAE}"/>
          </ac:picMkLst>
        </pc:picChg>
        <pc:picChg chg="add mod ord modCrop">
          <ac:chgData name="Cynthia Chaplin" userId="90c6dc96-8246-445d-932f-c563987cd9b0" providerId="ADAL" clId="{1C67ACA0-E014-433D-B22D-BDDBEC85DDBC}" dt="2022-02-17T15:09:12.887" v="3187" actId="14100"/>
          <ac:picMkLst>
            <pc:docMk/>
            <pc:sldMk cId="2726124170" sldId="285"/>
            <ac:picMk id="26" creationId="{1412770D-4039-4A0B-9DD9-FDF7FDD8B12C}"/>
          </ac:picMkLst>
        </pc:picChg>
        <pc:picChg chg="ord">
          <ac:chgData name="Cynthia Chaplin" userId="90c6dc96-8246-445d-932f-c563987cd9b0" providerId="ADAL" clId="{1C67ACA0-E014-433D-B22D-BDDBEC85DDBC}" dt="2022-02-17T15:09:56.317" v="3191" actId="166"/>
          <ac:picMkLst>
            <pc:docMk/>
            <pc:sldMk cId="2726124170" sldId="285"/>
            <ac:picMk id="82" creationId="{4D432AA0-6904-422C-BAF2-107B22156BEB}"/>
          </ac:picMkLst>
        </pc:picChg>
      </pc:sldChg>
      <pc:sldChg chg="modSp mod">
        <pc:chgData name="Cynthia Chaplin" userId="90c6dc96-8246-445d-932f-c563987cd9b0" providerId="ADAL" clId="{1C67ACA0-E014-433D-B22D-BDDBEC85DDBC}" dt="2022-02-17T15:59:38.670" v="3746" actId="122"/>
        <pc:sldMkLst>
          <pc:docMk/>
          <pc:sldMk cId="741506661" sldId="293"/>
        </pc:sldMkLst>
        <pc:spChg chg="mod">
          <ac:chgData name="Cynthia Chaplin" userId="90c6dc96-8246-445d-932f-c563987cd9b0" providerId="ADAL" clId="{1C67ACA0-E014-433D-B22D-BDDBEC85DDBC}" dt="2022-02-17T15:58:00.939" v="3685" actId="20577"/>
          <ac:spMkLst>
            <pc:docMk/>
            <pc:sldMk cId="741506661" sldId="293"/>
            <ac:spMk id="2" creationId="{00000000-0000-0000-0000-000000000000}"/>
          </ac:spMkLst>
        </pc:spChg>
        <pc:spChg chg="mod">
          <ac:chgData name="Cynthia Chaplin" userId="90c6dc96-8246-445d-932f-c563987cd9b0" providerId="ADAL" clId="{1C67ACA0-E014-433D-B22D-BDDBEC85DDBC}" dt="2022-02-17T15:59:38.670" v="3746" actId="122"/>
          <ac:spMkLst>
            <pc:docMk/>
            <pc:sldMk cId="741506661" sldId="293"/>
            <ac:spMk id="22" creationId="{00000000-0000-0000-0000-000000000000}"/>
          </ac:spMkLst>
        </pc:spChg>
        <pc:spChg chg="mod">
          <ac:chgData name="Cynthia Chaplin" userId="90c6dc96-8246-445d-932f-c563987cd9b0" providerId="ADAL" clId="{1C67ACA0-E014-433D-B22D-BDDBEC85DDBC}" dt="2022-02-17T15:59:38.670" v="3746" actId="122"/>
          <ac:spMkLst>
            <pc:docMk/>
            <pc:sldMk cId="741506661" sldId="293"/>
            <ac:spMk id="23" creationId="{00000000-0000-0000-0000-000000000000}"/>
          </ac:spMkLst>
        </pc:spChg>
      </pc:sldChg>
      <pc:sldChg chg="modSp mod">
        <pc:chgData name="Cynthia Chaplin" userId="90c6dc96-8246-445d-932f-c563987cd9b0" providerId="ADAL" clId="{1C67ACA0-E014-433D-B22D-BDDBEC85DDBC}" dt="2022-02-17T15:59:45.661" v="3747" actId="122"/>
        <pc:sldMkLst>
          <pc:docMk/>
          <pc:sldMk cId="709619765" sldId="295"/>
        </pc:sldMkLst>
        <pc:spChg chg="mod">
          <ac:chgData name="Cynthia Chaplin" userId="90c6dc96-8246-445d-932f-c563987cd9b0" providerId="ADAL" clId="{1C67ACA0-E014-433D-B22D-BDDBEC85DDBC}" dt="2022-02-17T15:57:27.218" v="3635" actId="20577"/>
          <ac:spMkLst>
            <pc:docMk/>
            <pc:sldMk cId="709619765" sldId="295"/>
            <ac:spMk id="2" creationId="{00000000-0000-0000-0000-000000000000}"/>
          </ac:spMkLst>
        </pc:spChg>
        <pc:spChg chg="mod">
          <ac:chgData name="Cynthia Chaplin" userId="90c6dc96-8246-445d-932f-c563987cd9b0" providerId="ADAL" clId="{1C67ACA0-E014-433D-B22D-BDDBEC85DDBC}" dt="2022-02-17T15:59:45.661" v="3747" actId="122"/>
          <ac:spMkLst>
            <pc:docMk/>
            <pc:sldMk cId="709619765" sldId="295"/>
            <ac:spMk id="10" creationId="{00000000-0000-0000-0000-000000000000}"/>
          </ac:spMkLst>
        </pc:spChg>
      </pc:sldChg>
      <pc:sldChg chg="addSp delSp modSp mod modClrScheme chgLayout">
        <pc:chgData name="Cynthia Chaplin" userId="90c6dc96-8246-445d-932f-c563987cd9b0" providerId="ADAL" clId="{1C67ACA0-E014-433D-B22D-BDDBEC85DDBC}" dt="2022-02-17T15:48:28.439" v="3436" actId="14100"/>
        <pc:sldMkLst>
          <pc:docMk/>
          <pc:sldMk cId="2438713581" sldId="337"/>
        </pc:sldMkLst>
        <pc:spChg chg="mod">
          <ac:chgData name="Cynthia Chaplin" userId="90c6dc96-8246-445d-932f-c563987cd9b0" providerId="ADAL" clId="{1C67ACA0-E014-433D-B22D-BDDBEC85DDBC}" dt="2022-02-17T15:47:48.519" v="3431" actId="26606"/>
          <ac:spMkLst>
            <pc:docMk/>
            <pc:sldMk cId="2438713581" sldId="337"/>
            <ac:spMk id="2" creationId="{00000000-0000-0000-0000-000000000000}"/>
          </ac:spMkLst>
        </pc:spChg>
        <pc:spChg chg="add del mod">
          <ac:chgData name="Cynthia Chaplin" userId="90c6dc96-8246-445d-932f-c563987cd9b0" providerId="ADAL" clId="{1C67ACA0-E014-433D-B22D-BDDBEC85DDBC}" dt="2022-02-17T15:47:46.813" v="3430" actId="478"/>
          <ac:spMkLst>
            <pc:docMk/>
            <pc:sldMk cId="2438713581" sldId="337"/>
            <ac:spMk id="4" creationId="{97A48B1C-EF9B-4714-A851-F48004CAA60D}"/>
          </ac:spMkLst>
        </pc:spChg>
        <pc:spChg chg="del mod ord">
          <ac:chgData name="Cynthia Chaplin" userId="90c6dc96-8246-445d-932f-c563987cd9b0" providerId="ADAL" clId="{1C67ACA0-E014-433D-B22D-BDDBEC85DDBC}" dt="2022-02-17T15:43:46.532" v="3306" actId="478"/>
          <ac:spMkLst>
            <pc:docMk/>
            <pc:sldMk cId="2438713581" sldId="337"/>
            <ac:spMk id="7" creationId="{00000000-0000-0000-0000-000000000000}"/>
          </ac:spMkLst>
        </pc:spChg>
        <pc:spChg chg="mod ord">
          <ac:chgData name="Cynthia Chaplin" userId="90c6dc96-8246-445d-932f-c563987cd9b0" providerId="ADAL" clId="{1C67ACA0-E014-433D-B22D-BDDBEC85DDBC}" dt="2022-02-17T15:48:21.504" v="3435" actId="255"/>
          <ac:spMkLst>
            <pc:docMk/>
            <pc:sldMk cId="2438713581" sldId="337"/>
            <ac:spMk id="8" creationId="{00000000-0000-0000-0000-000000000000}"/>
          </ac:spMkLst>
        </pc:spChg>
        <pc:picChg chg="add mod">
          <ac:chgData name="Cynthia Chaplin" userId="90c6dc96-8246-445d-932f-c563987cd9b0" providerId="ADAL" clId="{1C67ACA0-E014-433D-B22D-BDDBEC85DDBC}" dt="2022-02-17T15:48:28.439" v="3436" actId="14100"/>
          <ac:picMkLst>
            <pc:docMk/>
            <pc:sldMk cId="2438713581" sldId="337"/>
            <ac:picMk id="9" creationId="{3CE9518C-6D7D-44ED-AB2A-C9977C0889C4}"/>
          </ac:picMkLst>
        </pc:picChg>
        <pc:picChg chg="del">
          <ac:chgData name="Cynthia Chaplin" userId="90c6dc96-8246-445d-932f-c563987cd9b0" providerId="ADAL" clId="{1C67ACA0-E014-433D-B22D-BDDBEC85DDBC}" dt="2022-02-17T15:47:08.845" v="3428" actId="478"/>
          <ac:picMkLst>
            <pc:docMk/>
            <pc:sldMk cId="2438713581" sldId="337"/>
            <ac:picMk id="11" creationId="{00000000-0000-0000-0000-000000000000}"/>
          </ac:picMkLst>
        </pc:picChg>
      </pc:sldChg>
      <pc:sldChg chg="modSp mod">
        <pc:chgData name="Cynthia Chaplin" userId="90c6dc96-8246-445d-932f-c563987cd9b0" providerId="ADAL" clId="{1C67ACA0-E014-433D-B22D-BDDBEC85DDBC}" dt="2022-02-17T15:59:25.159" v="3743" actId="207"/>
        <pc:sldMkLst>
          <pc:docMk/>
          <pc:sldMk cId="1223949111" sldId="361"/>
        </pc:sldMkLst>
        <pc:spChg chg="mod">
          <ac:chgData name="Cynthia Chaplin" userId="90c6dc96-8246-445d-932f-c563987cd9b0" providerId="ADAL" clId="{1C67ACA0-E014-433D-B22D-BDDBEC85DDBC}" dt="2022-02-17T15:58:11.065" v="3707" actId="20577"/>
          <ac:spMkLst>
            <pc:docMk/>
            <pc:sldMk cId="1223949111" sldId="361"/>
            <ac:spMk id="2" creationId="{00000000-0000-0000-0000-000000000000}"/>
          </ac:spMkLst>
        </pc:spChg>
        <pc:spChg chg="mod">
          <ac:chgData name="Cynthia Chaplin" userId="90c6dc96-8246-445d-932f-c563987cd9b0" providerId="ADAL" clId="{1C67ACA0-E014-433D-B22D-BDDBEC85DDBC}" dt="2022-02-17T15:59:25.159" v="3743" actId="207"/>
          <ac:spMkLst>
            <pc:docMk/>
            <pc:sldMk cId="1223949111" sldId="361"/>
            <ac:spMk id="22" creationId="{00000000-0000-0000-0000-000000000000}"/>
          </ac:spMkLst>
        </pc:spChg>
        <pc:spChg chg="mod">
          <ac:chgData name="Cynthia Chaplin" userId="90c6dc96-8246-445d-932f-c563987cd9b0" providerId="ADAL" clId="{1C67ACA0-E014-433D-B22D-BDDBEC85DDBC}" dt="2022-02-17T15:59:25.159" v="3743" actId="207"/>
          <ac:spMkLst>
            <pc:docMk/>
            <pc:sldMk cId="1223949111" sldId="361"/>
            <ac:spMk id="23" creationId="{00000000-0000-0000-0000-000000000000}"/>
          </ac:spMkLst>
        </pc:spChg>
      </pc:sldChg>
      <pc:sldChg chg="addSp modSp mod">
        <pc:chgData name="Cynthia Chaplin" userId="90c6dc96-8246-445d-932f-c563987cd9b0" providerId="ADAL" clId="{1C67ACA0-E014-433D-B22D-BDDBEC85DDBC}" dt="2022-02-17T16:00:19.481" v="3758" actId="1036"/>
        <pc:sldMkLst>
          <pc:docMk/>
          <pc:sldMk cId="2667172366" sldId="371"/>
        </pc:sldMkLst>
        <pc:spChg chg="mod">
          <ac:chgData name="Cynthia Chaplin" userId="90c6dc96-8246-445d-932f-c563987cd9b0" providerId="ADAL" clId="{1C67ACA0-E014-433D-B22D-BDDBEC85DDBC}" dt="2022-02-17T15:58:44.596" v="3732" actId="20577"/>
          <ac:spMkLst>
            <pc:docMk/>
            <pc:sldMk cId="2667172366" sldId="371"/>
            <ac:spMk id="2" creationId="{00000000-0000-0000-0000-000000000000}"/>
          </ac:spMkLst>
        </pc:spChg>
        <pc:spChg chg="mod">
          <ac:chgData name="Cynthia Chaplin" userId="90c6dc96-8246-445d-932f-c563987cd9b0" providerId="ADAL" clId="{1C67ACA0-E014-433D-B22D-BDDBEC85DDBC}" dt="2022-02-17T16:00:19.481" v="3758" actId="1036"/>
          <ac:spMkLst>
            <pc:docMk/>
            <pc:sldMk cId="2667172366" sldId="371"/>
            <ac:spMk id="13" creationId="{00000000-0000-0000-0000-000000000000}"/>
          </ac:spMkLst>
        </pc:spChg>
        <pc:spChg chg="add mod">
          <ac:chgData name="Cynthia Chaplin" userId="90c6dc96-8246-445d-932f-c563987cd9b0" providerId="ADAL" clId="{1C67ACA0-E014-433D-B22D-BDDBEC85DDBC}" dt="2022-02-17T16:00:09.186" v="3751" actId="1076"/>
          <ac:spMkLst>
            <pc:docMk/>
            <pc:sldMk cId="2667172366" sldId="371"/>
            <ac:spMk id="14" creationId="{4651EDDA-A616-4B22-8D33-93F6D6FB1C11}"/>
          </ac:spMkLst>
        </pc:spChg>
        <pc:picChg chg="mod">
          <ac:chgData name="Cynthia Chaplin" userId="90c6dc96-8246-445d-932f-c563987cd9b0" providerId="ADAL" clId="{1C67ACA0-E014-433D-B22D-BDDBEC85DDBC}" dt="2022-02-17T16:00:19.481" v="3758" actId="1036"/>
          <ac:picMkLst>
            <pc:docMk/>
            <pc:sldMk cId="2667172366" sldId="371"/>
            <ac:picMk id="4" creationId="{00000000-0000-0000-0000-000000000000}"/>
          </ac:picMkLst>
        </pc:picChg>
        <pc:picChg chg="mod">
          <ac:chgData name="Cynthia Chaplin" userId="90c6dc96-8246-445d-932f-c563987cd9b0" providerId="ADAL" clId="{1C67ACA0-E014-433D-B22D-BDDBEC85DDBC}" dt="2022-02-17T16:00:19.481" v="3758" actId="1036"/>
          <ac:picMkLst>
            <pc:docMk/>
            <pc:sldMk cId="2667172366" sldId="371"/>
            <ac:picMk id="5" creationId="{00000000-0000-0000-0000-000000000000}"/>
          </ac:picMkLst>
        </pc:picChg>
        <pc:picChg chg="mod">
          <ac:chgData name="Cynthia Chaplin" userId="90c6dc96-8246-445d-932f-c563987cd9b0" providerId="ADAL" clId="{1C67ACA0-E014-433D-B22D-BDDBEC85DDBC}" dt="2022-02-17T16:00:19.481" v="3758" actId="1036"/>
          <ac:picMkLst>
            <pc:docMk/>
            <pc:sldMk cId="2667172366" sldId="371"/>
            <ac:picMk id="9" creationId="{00000000-0000-0000-0000-000000000000}"/>
          </ac:picMkLst>
        </pc:picChg>
        <pc:picChg chg="mod">
          <ac:chgData name="Cynthia Chaplin" userId="90c6dc96-8246-445d-932f-c563987cd9b0" providerId="ADAL" clId="{1C67ACA0-E014-433D-B22D-BDDBEC85DDBC}" dt="2022-02-17T16:00:19.481" v="3758" actId="1036"/>
          <ac:picMkLst>
            <pc:docMk/>
            <pc:sldMk cId="2667172366" sldId="371"/>
            <ac:picMk id="12" creationId="{00000000-0000-0000-0000-000000000000}"/>
          </ac:picMkLst>
        </pc:picChg>
      </pc:sldChg>
      <pc:sldChg chg="delSp modSp mod">
        <pc:chgData name="Cynthia Chaplin" userId="90c6dc96-8246-445d-932f-c563987cd9b0" providerId="ADAL" clId="{1C67ACA0-E014-433D-B22D-BDDBEC85DDBC}" dt="2022-02-17T16:00:40.008" v="3761"/>
        <pc:sldMkLst>
          <pc:docMk/>
          <pc:sldMk cId="435972414" sldId="372"/>
        </pc:sldMkLst>
        <pc:spChg chg="del mod">
          <ac:chgData name="Cynthia Chaplin" userId="90c6dc96-8246-445d-932f-c563987cd9b0" providerId="ADAL" clId="{1C67ACA0-E014-433D-B22D-BDDBEC85DDBC}" dt="2022-02-17T16:00:40.008" v="3761"/>
          <ac:spMkLst>
            <pc:docMk/>
            <pc:sldMk cId="435972414" sldId="372"/>
            <ac:spMk id="9" creationId="{00000000-0000-0000-0000-000000000000}"/>
          </ac:spMkLst>
        </pc:spChg>
      </pc:sldChg>
      <pc:sldChg chg="modSp del mod">
        <pc:chgData name="Cynthia Chaplin" userId="90c6dc96-8246-445d-932f-c563987cd9b0" providerId="ADAL" clId="{1C67ACA0-E014-433D-B22D-BDDBEC85DDBC}" dt="2022-02-17T15:54:44.313" v="3538" actId="47"/>
        <pc:sldMkLst>
          <pc:docMk/>
          <pc:sldMk cId="1143189550" sldId="2533"/>
        </pc:sldMkLst>
        <pc:spChg chg="mod">
          <ac:chgData name="Cynthia Chaplin" userId="90c6dc96-8246-445d-932f-c563987cd9b0" providerId="ADAL" clId="{1C67ACA0-E014-433D-B22D-BDDBEC85DDBC}" dt="2022-02-17T15:54:41.239" v="3537" actId="6549"/>
          <ac:spMkLst>
            <pc:docMk/>
            <pc:sldMk cId="1143189550" sldId="2533"/>
            <ac:spMk id="10" creationId="{4DA1372A-D8BA-4BEA-9F03-CF713CA7BCC5}"/>
          </ac:spMkLst>
        </pc:spChg>
        <pc:spChg chg="mod">
          <ac:chgData name="Cynthia Chaplin" userId="90c6dc96-8246-445d-932f-c563987cd9b0" providerId="ADAL" clId="{1C67ACA0-E014-433D-B22D-BDDBEC85DDBC}" dt="2022-02-17T15:34:56.270" v="3192" actId="20577"/>
          <ac:spMkLst>
            <pc:docMk/>
            <pc:sldMk cId="1143189550" sldId="2533"/>
            <ac:spMk id="14" creationId="{154755E6-1E79-4847-A497-8E5B687EB802}"/>
          </ac:spMkLst>
        </pc:spChg>
      </pc:sldChg>
      <pc:sldChg chg="modSp del mod">
        <pc:chgData name="Cynthia Chaplin" userId="90c6dc96-8246-445d-932f-c563987cd9b0" providerId="ADAL" clId="{1C67ACA0-E014-433D-B22D-BDDBEC85DDBC}" dt="2022-02-17T15:42:30.839" v="3269" actId="47"/>
        <pc:sldMkLst>
          <pc:docMk/>
          <pc:sldMk cId="2108375104" sldId="2536"/>
        </pc:sldMkLst>
        <pc:spChg chg="mod">
          <ac:chgData name="Cynthia Chaplin" userId="90c6dc96-8246-445d-932f-c563987cd9b0" providerId="ADAL" clId="{1C67ACA0-E014-433D-B22D-BDDBEC85DDBC}" dt="2022-02-17T15:35:00.998" v="3193" actId="20577"/>
          <ac:spMkLst>
            <pc:docMk/>
            <pc:sldMk cId="2108375104" sldId="2536"/>
            <ac:spMk id="14" creationId="{154755E6-1E79-4847-A497-8E5B687EB802}"/>
          </ac:spMkLst>
        </pc:spChg>
      </pc:sldChg>
      <pc:sldChg chg="addSp delSp modSp mod">
        <pc:chgData name="Cynthia Chaplin" userId="90c6dc96-8246-445d-932f-c563987cd9b0" providerId="ADAL" clId="{1C67ACA0-E014-433D-B22D-BDDBEC85DDBC}" dt="2022-02-17T15:55:02.051" v="3548" actId="255"/>
        <pc:sldMkLst>
          <pc:docMk/>
          <pc:sldMk cId="1020046942" sldId="2537"/>
        </pc:sldMkLst>
        <pc:spChg chg="mod">
          <ac:chgData name="Cynthia Chaplin" userId="90c6dc96-8246-445d-932f-c563987cd9b0" providerId="ADAL" clId="{1C67ACA0-E014-433D-B22D-BDDBEC85DDBC}" dt="2022-02-17T15:40:30.392" v="3238" actId="20577"/>
          <ac:spMkLst>
            <pc:docMk/>
            <pc:sldMk cId="1020046942" sldId="2537"/>
            <ac:spMk id="2" creationId="{00000000-0000-0000-0000-000000000000}"/>
          </ac:spMkLst>
        </pc:spChg>
        <pc:spChg chg="mod">
          <ac:chgData name="Cynthia Chaplin" userId="90c6dc96-8246-445d-932f-c563987cd9b0" providerId="ADAL" clId="{1C67ACA0-E014-433D-B22D-BDDBEC85DDBC}" dt="2022-02-17T15:42:25.979" v="3268" actId="20577"/>
          <ac:spMkLst>
            <pc:docMk/>
            <pc:sldMk cId="1020046942" sldId="2537"/>
            <ac:spMk id="3" creationId="{00000000-0000-0000-0000-000000000000}"/>
          </ac:spMkLst>
        </pc:spChg>
        <pc:spChg chg="mod">
          <ac:chgData name="Cynthia Chaplin" userId="90c6dc96-8246-445d-932f-c563987cd9b0" providerId="ADAL" clId="{1C67ACA0-E014-433D-B22D-BDDBEC85DDBC}" dt="2022-02-17T15:40:35.175" v="3241" actId="6549"/>
          <ac:spMkLst>
            <pc:docMk/>
            <pc:sldMk cId="1020046942" sldId="2537"/>
            <ac:spMk id="4" creationId="{00000000-0000-0000-0000-000000000000}"/>
          </ac:spMkLst>
        </pc:spChg>
        <pc:spChg chg="mod">
          <ac:chgData name="Cynthia Chaplin" userId="90c6dc96-8246-445d-932f-c563987cd9b0" providerId="ADAL" clId="{1C67ACA0-E014-433D-B22D-BDDBEC85DDBC}" dt="2022-02-17T15:55:02.051" v="3548" actId="255"/>
          <ac:spMkLst>
            <pc:docMk/>
            <pc:sldMk cId="1020046942" sldId="2537"/>
            <ac:spMk id="7" creationId="{00000000-0000-0000-0000-000000000000}"/>
          </ac:spMkLst>
        </pc:spChg>
        <pc:spChg chg="mod">
          <ac:chgData name="Cynthia Chaplin" userId="90c6dc96-8246-445d-932f-c563987cd9b0" providerId="ADAL" clId="{1C67ACA0-E014-433D-B22D-BDDBEC85DDBC}" dt="2022-02-17T15:53:01.747" v="3466" actId="20577"/>
          <ac:spMkLst>
            <pc:docMk/>
            <pc:sldMk cId="1020046942" sldId="2537"/>
            <ac:spMk id="8" creationId="{00000000-0000-0000-0000-000000000000}"/>
          </ac:spMkLst>
        </pc:spChg>
        <pc:picChg chg="del">
          <ac:chgData name="Cynthia Chaplin" userId="90c6dc96-8246-445d-932f-c563987cd9b0" providerId="ADAL" clId="{1C67ACA0-E014-433D-B22D-BDDBEC85DDBC}" dt="2022-02-17T15:39:57.305" v="3231" actId="478"/>
          <ac:picMkLst>
            <pc:docMk/>
            <pc:sldMk cId="1020046942" sldId="2537"/>
            <ac:picMk id="11" creationId="{00000000-0000-0000-0000-000000000000}"/>
          </ac:picMkLst>
        </pc:picChg>
        <pc:picChg chg="del mod">
          <ac:chgData name="Cynthia Chaplin" userId="90c6dc96-8246-445d-932f-c563987cd9b0" providerId="ADAL" clId="{1C67ACA0-E014-433D-B22D-BDDBEC85DDBC}" dt="2022-02-17T15:48:40.345" v="3439" actId="478"/>
          <ac:picMkLst>
            <pc:docMk/>
            <pc:sldMk cId="1020046942" sldId="2537"/>
            <ac:picMk id="12" creationId="{00000000-0000-0000-0000-000000000000}"/>
          </ac:picMkLst>
        </pc:picChg>
        <pc:picChg chg="add mod modCrop">
          <ac:chgData name="Cynthia Chaplin" userId="90c6dc96-8246-445d-932f-c563987cd9b0" providerId="ADAL" clId="{1C67ACA0-E014-433D-B22D-BDDBEC85DDBC}" dt="2022-02-17T15:40:24.620" v="3237" actId="732"/>
          <ac:picMkLst>
            <pc:docMk/>
            <pc:sldMk cId="1020046942" sldId="2537"/>
            <ac:picMk id="13" creationId="{E6F4BF23-1A4B-49FF-AB0B-CCB914C9561D}"/>
          </ac:picMkLst>
        </pc:picChg>
        <pc:picChg chg="del">
          <ac:chgData name="Cynthia Chaplin" userId="90c6dc96-8246-445d-932f-c563987cd9b0" providerId="ADAL" clId="{1C67ACA0-E014-433D-B22D-BDDBEC85DDBC}" dt="2022-02-17T15:48:38.222" v="3437" actId="478"/>
          <ac:picMkLst>
            <pc:docMk/>
            <pc:sldMk cId="1020046942" sldId="2537"/>
            <ac:picMk id="14" creationId="{00000000-0000-0000-0000-000000000000}"/>
          </ac:picMkLst>
        </pc:picChg>
        <pc:picChg chg="add del mod">
          <ac:chgData name="Cynthia Chaplin" userId="90c6dc96-8246-445d-932f-c563987cd9b0" providerId="ADAL" clId="{1C67ACA0-E014-433D-B22D-BDDBEC85DDBC}" dt="2022-02-17T15:49:19.535" v="3445" actId="21"/>
          <ac:picMkLst>
            <pc:docMk/>
            <pc:sldMk cId="1020046942" sldId="2537"/>
            <ac:picMk id="15" creationId="{9C323FB0-41FC-4566-A4E8-CA7ACE7367AA}"/>
          </ac:picMkLst>
        </pc:picChg>
        <pc:picChg chg="add mod modCrop">
          <ac:chgData name="Cynthia Chaplin" userId="90c6dc96-8246-445d-932f-c563987cd9b0" providerId="ADAL" clId="{1C67ACA0-E014-433D-B22D-BDDBEC85DDBC}" dt="2022-02-17T15:49:28.987" v="3449" actId="732"/>
          <ac:picMkLst>
            <pc:docMk/>
            <pc:sldMk cId="1020046942" sldId="2537"/>
            <ac:picMk id="16" creationId="{357B553D-D5D4-446A-989B-EF5978759140}"/>
          </ac:picMkLst>
        </pc:picChg>
        <pc:picChg chg="add mod ord modCrop">
          <ac:chgData name="Cynthia Chaplin" userId="90c6dc96-8246-445d-932f-c563987cd9b0" providerId="ADAL" clId="{1C67ACA0-E014-433D-B22D-BDDBEC85DDBC}" dt="2022-02-17T15:50:08.278" v="3456" actId="1076"/>
          <ac:picMkLst>
            <pc:docMk/>
            <pc:sldMk cId="1020046942" sldId="2537"/>
            <ac:picMk id="17" creationId="{54C8CAFB-07C6-4E42-8618-A7A44D4337B4}"/>
          </ac:picMkLst>
        </pc:picChg>
      </pc:sldChg>
      <pc:sldMasterChg chg="modSldLayout">
        <pc:chgData name="Cynthia Chaplin" userId="90c6dc96-8246-445d-932f-c563987cd9b0" providerId="ADAL" clId="{1C67ACA0-E014-433D-B22D-BDDBEC85DDBC}" dt="2022-02-17T16:01:25.870" v="3769" actId="20577"/>
        <pc:sldMasterMkLst>
          <pc:docMk/>
          <pc:sldMasterMk cId="1434978549" sldId="2147485725"/>
        </pc:sldMasterMkLst>
        <pc:sldLayoutChg chg="modSp mod">
          <pc:chgData name="Cynthia Chaplin" userId="90c6dc96-8246-445d-932f-c563987cd9b0" providerId="ADAL" clId="{1C67ACA0-E014-433D-B22D-BDDBEC85DDBC}" dt="2022-02-17T16:01:25.870" v="3769" actId="20577"/>
          <pc:sldLayoutMkLst>
            <pc:docMk/>
            <pc:sldMasterMk cId="1434978549" sldId="2147485725"/>
            <pc:sldLayoutMk cId="0" sldId="2147485727"/>
          </pc:sldLayoutMkLst>
          <pc:spChg chg="mod">
            <ac:chgData name="Cynthia Chaplin" userId="90c6dc96-8246-445d-932f-c563987cd9b0" providerId="ADAL" clId="{1C67ACA0-E014-433D-B22D-BDDBEC85DDBC}" dt="2022-02-17T16:01:25.870" v="3769" actId="20577"/>
            <ac:spMkLst>
              <pc:docMk/>
              <pc:sldMasterMk cId="1434978549" sldId="2147485725"/>
              <pc:sldLayoutMk cId="0" sldId="2147485727"/>
              <ac:spMk id="13" creationId="{00000000-0000-0000-0000-000000000000}"/>
            </ac:spMkLst>
          </pc:spChg>
        </pc:sldLayoutChg>
        <pc:sldLayoutChg chg="modSp mod">
          <pc:chgData name="Cynthia Chaplin" userId="90c6dc96-8246-445d-932f-c563987cd9b0" providerId="ADAL" clId="{1C67ACA0-E014-433D-B22D-BDDBEC85DDBC}" dt="2022-02-17T16:01:04.523" v="3765" actId="20577"/>
          <pc:sldLayoutMkLst>
            <pc:docMk/>
            <pc:sldMasterMk cId="1434978549" sldId="2147485725"/>
            <pc:sldLayoutMk cId="0" sldId="2147485728"/>
          </pc:sldLayoutMkLst>
          <pc:spChg chg="mod">
            <ac:chgData name="Cynthia Chaplin" userId="90c6dc96-8246-445d-932f-c563987cd9b0" providerId="ADAL" clId="{1C67ACA0-E014-433D-B22D-BDDBEC85DDBC}" dt="2022-02-17T16:01:04.523" v="3765" actId="20577"/>
            <ac:spMkLst>
              <pc:docMk/>
              <pc:sldMasterMk cId="1434978549" sldId="2147485725"/>
              <pc:sldLayoutMk cId="0" sldId="2147485728"/>
              <ac:spMk id="14" creationId="{00000000-0000-0000-0000-000000000000}"/>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64055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8374063" y="0"/>
            <a:ext cx="6405562" cy="469900"/>
          </a:xfrm>
          <a:prstGeom prst="rect">
            <a:avLst/>
          </a:prstGeom>
        </p:spPr>
        <p:txBody>
          <a:bodyPr vert="horz" lIns="91440" tIns="45720" rIns="91440" bIns="45720" rtlCol="0"/>
          <a:lstStyle>
            <a:lvl1pPr algn="r">
              <a:defRPr sz="1200"/>
            </a:lvl1pPr>
          </a:lstStyle>
          <a:p>
            <a:fld id="{1830B532-BAB8-DF41-9472-E0822CB2813C}" type="datetimeFigureOut">
              <a:rPr lang="en-US" smtClean="0"/>
              <a:t>2/17/2022</a:t>
            </a:fld>
            <a:endParaRPr lang="en-US"/>
          </a:p>
        </p:txBody>
      </p:sp>
      <p:sp>
        <p:nvSpPr>
          <p:cNvPr id="4" name="Slide Image Placeholder 3"/>
          <p:cNvSpPr>
            <a:spLocks noGrp="1" noRot="1" noChangeAspect="1"/>
          </p:cNvSpPr>
          <p:nvPr>
            <p:ph type="sldImg" idx="2"/>
          </p:nvPr>
        </p:nvSpPr>
        <p:spPr>
          <a:xfrm>
            <a:off x="4578350" y="1171575"/>
            <a:ext cx="5626100" cy="31638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477963" y="4510088"/>
            <a:ext cx="11826875" cy="36909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700"/>
            <a:ext cx="64055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8374063" y="8902700"/>
            <a:ext cx="6405562" cy="469900"/>
          </a:xfrm>
          <a:prstGeom prst="rect">
            <a:avLst/>
          </a:prstGeom>
        </p:spPr>
        <p:txBody>
          <a:bodyPr vert="horz" lIns="91440" tIns="45720" rIns="91440" bIns="45720" rtlCol="0" anchor="b"/>
          <a:lstStyle>
            <a:lvl1pPr algn="r">
              <a:defRPr sz="1200"/>
            </a:lvl1pPr>
          </a:lstStyle>
          <a:p>
            <a:fld id="{F2534E0A-52D0-A64A-A537-8046F185D009}" type="slidenum">
              <a:rPr lang="en-US" smtClean="0"/>
              <a:t>‹#›</a:t>
            </a:fld>
            <a:endParaRPr lang="en-US"/>
          </a:p>
        </p:txBody>
      </p:sp>
    </p:spTree>
    <p:extLst>
      <p:ext uri="{BB962C8B-B14F-4D97-AF65-F5344CB8AC3E}">
        <p14:creationId xmlns:p14="http://schemas.microsoft.com/office/powerpoint/2010/main" val="1854154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534E0A-52D0-A64A-A537-8046F185D009}" type="slidenum">
              <a:rPr lang="en-US" smtClean="0"/>
              <a:t>1</a:t>
            </a:fld>
            <a:endParaRPr lang="en-US"/>
          </a:p>
        </p:txBody>
      </p:sp>
    </p:spTree>
    <p:extLst>
      <p:ext uri="{BB962C8B-B14F-4D97-AF65-F5344CB8AC3E}">
        <p14:creationId xmlns:p14="http://schemas.microsoft.com/office/powerpoint/2010/main" val="684289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1B559-2FA1-4251-8C76-CFBA46D0E139}" type="slidenum">
              <a:rPr lang="en-US" smtClean="0"/>
              <a:pPr/>
              <a:t>21</a:t>
            </a:fld>
            <a:endParaRPr lang="en-US" dirty="0"/>
          </a:p>
        </p:txBody>
      </p:sp>
    </p:spTree>
    <p:extLst>
      <p:ext uri="{BB962C8B-B14F-4D97-AF65-F5344CB8AC3E}">
        <p14:creationId xmlns:p14="http://schemas.microsoft.com/office/powerpoint/2010/main" val="402959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920123-1AC4-4E9E-BB52-FFF300FAC9FD}" type="slidenum">
              <a:rPr lang="en-US"/>
              <a:pPr/>
              <a:t>23</a:t>
            </a:fld>
            <a:endParaRPr lang="en-US"/>
          </a:p>
        </p:txBody>
      </p:sp>
      <p:sp>
        <p:nvSpPr>
          <p:cNvPr id="660482" name="Rectangle 2"/>
          <p:cNvSpPr>
            <a:spLocks noGrp="1" noRot="1" noChangeAspect="1" noChangeArrowheads="1" noTextEdit="1"/>
          </p:cNvSpPr>
          <p:nvPr>
            <p:ph type="sldImg"/>
          </p:nvPr>
        </p:nvSpPr>
        <p:spPr>
          <a:xfrm>
            <a:off x="384175" y="706438"/>
            <a:ext cx="6243638" cy="3513137"/>
          </a:xfrm>
          <a:ln w="12700" cap="flat">
            <a:solidFill>
              <a:schemeClr val="tx1"/>
            </a:solidFill>
          </a:ln>
        </p:spPr>
      </p:sp>
      <p:sp>
        <p:nvSpPr>
          <p:cNvPr id="660483" name="Rectangle 3"/>
          <p:cNvSpPr>
            <a:spLocks noGrp="1" noChangeArrowheads="1"/>
          </p:cNvSpPr>
          <p:nvPr>
            <p:ph type="body" idx="1"/>
          </p:nvPr>
        </p:nvSpPr>
        <p:spPr>
          <a:xfrm>
            <a:off x="874715" y="4452939"/>
            <a:ext cx="5260975" cy="4216400"/>
          </a:xfrm>
          <a:noFill/>
          <a:ln/>
        </p:spPr>
        <p:txBody>
          <a:bodyPr lIns="95101" tIns="47551" rIns="95101" bIns="47551"/>
          <a:lstStyle/>
          <a:p>
            <a:r>
              <a:rPr lang="en-US"/>
              <a:t>&gt;  Increase font size</a:t>
            </a:r>
          </a:p>
        </p:txBody>
      </p:sp>
    </p:spTree>
    <p:extLst>
      <p:ext uri="{BB962C8B-B14F-4D97-AF65-F5344CB8AC3E}">
        <p14:creationId xmlns:p14="http://schemas.microsoft.com/office/powerpoint/2010/main" val="907979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920123-1AC4-4E9E-BB52-FFF300FAC9FD}" type="slidenum">
              <a:rPr lang="en-US"/>
              <a:pPr/>
              <a:t>25</a:t>
            </a:fld>
            <a:endParaRPr lang="en-US"/>
          </a:p>
        </p:txBody>
      </p:sp>
      <p:sp>
        <p:nvSpPr>
          <p:cNvPr id="660482" name="Rectangle 2"/>
          <p:cNvSpPr>
            <a:spLocks noGrp="1" noRot="1" noChangeAspect="1" noChangeArrowheads="1" noTextEdit="1"/>
          </p:cNvSpPr>
          <p:nvPr>
            <p:ph type="sldImg"/>
          </p:nvPr>
        </p:nvSpPr>
        <p:spPr>
          <a:xfrm>
            <a:off x="384175" y="706438"/>
            <a:ext cx="6243638" cy="3513137"/>
          </a:xfrm>
          <a:ln w="12700" cap="flat">
            <a:solidFill>
              <a:schemeClr val="tx1"/>
            </a:solidFill>
          </a:ln>
        </p:spPr>
      </p:sp>
      <p:sp>
        <p:nvSpPr>
          <p:cNvPr id="660483" name="Rectangle 3"/>
          <p:cNvSpPr>
            <a:spLocks noGrp="1" noChangeArrowheads="1"/>
          </p:cNvSpPr>
          <p:nvPr>
            <p:ph type="body" idx="1"/>
          </p:nvPr>
        </p:nvSpPr>
        <p:spPr>
          <a:xfrm>
            <a:off x="874715" y="4452939"/>
            <a:ext cx="5260975" cy="4216400"/>
          </a:xfrm>
          <a:noFill/>
          <a:ln/>
        </p:spPr>
        <p:txBody>
          <a:bodyPr lIns="95101" tIns="47551" rIns="95101" bIns="47551"/>
          <a:lstStyle/>
          <a:p>
            <a:r>
              <a:rPr lang="en-US"/>
              <a:t>&gt;  Increase font size</a:t>
            </a:r>
          </a:p>
        </p:txBody>
      </p:sp>
    </p:spTree>
    <p:extLst>
      <p:ext uri="{BB962C8B-B14F-4D97-AF65-F5344CB8AC3E}">
        <p14:creationId xmlns:p14="http://schemas.microsoft.com/office/powerpoint/2010/main" val="3328261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920123-1AC4-4E9E-BB52-FFF300FAC9FD}" type="slidenum">
              <a:rPr lang="en-US"/>
              <a:pPr/>
              <a:t>26</a:t>
            </a:fld>
            <a:endParaRPr lang="en-US"/>
          </a:p>
        </p:txBody>
      </p:sp>
      <p:sp>
        <p:nvSpPr>
          <p:cNvPr id="660482" name="Rectangle 2"/>
          <p:cNvSpPr>
            <a:spLocks noGrp="1" noRot="1" noChangeAspect="1" noChangeArrowheads="1" noTextEdit="1"/>
          </p:cNvSpPr>
          <p:nvPr>
            <p:ph type="sldImg"/>
          </p:nvPr>
        </p:nvSpPr>
        <p:spPr>
          <a:xfrm>
            <a:off x="384175" y="706438"/>
            <a:ext cx="6243638" cy="3513137"/>
          </a:xfrm>
          <a:ln w="12700" cap="flat">
            <a:solidFill>
              <a:schemeClr val="tx1"/>
            </a:solidFill>
          </a:ln>
        </p:spPr>
      </p:sp>
      <p:sp>
        <p:nvSpPr>
          <p:cNvPr id="660483" name="Rectangle 3"/>
          <p:cNvSpPr>
            <a:spLocks noGrp="1" noChangeArrowheads="1"/>
          </p:cNvSpPr>
          <p:nvPr>
            <p:ph type="body" idx="1"/>
          </p:nvPr>
        </p:nvSpPr>
        <p:spPr>
          <a:xfrm>
            <a:off x="874715" y="4452939"/>
            <a:ext cx="5260975" cy="4216400"/>
          </a:xfrm>
          <a:noFill/>
          <a:ln/>
        </p:spPr>
        <p:txBody>
          <a:bodyPr lIns="95101" tIns="47551" rIns="95101" bIns="47551"/>
          <a:lstStyle/>
          <a:p>
            <a:r>
              <a:rPr lang="en-US"/>
              <a:t>&gt;  Increase font size</a:t>
            </a:r>
          </a:p>
        </p:txBody>
      </p:sp>
    </p:spTree>
    <p:extLst>
      <p:ext uri="{BB962C8B-B14F-4D97-AF65-F5344CB8AC3E}">
        <p14:creationId xmlns:p14="http://schemas.microsoft.com/office/powerpoint/2010/main" val="1466440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920123-1AC4-4E9E-BB52-FFF300FAC9FD}" type="slidenum">
              <a:rPr lang="en-US"/>
              <a:pPr/>
              <a:t>27</a:t>
            </a:fld>
            <a:endParaRPr lang="en-US"/>
          </a:p>
        </p:txBody>
      </p:sp>
      <p:sp>
        <p:nvSpPr>
          <p:cNvPr id="660482" name="Rectangle 2"/>
          <p:cNvSpPr>
            <a:spLocks noGrp="1" noRot="1" noChangeAspect="1" noChangeArrowheads="1" noTextEdit="1"/>
          </p:cNvSpPr>
          <p:nvPr>
            <p:ph type="sldImg"/>
          </p:nvPr>
        </p:nvSpPr>
        <p:spPr>
          <a:xfrm>
            <a:off x="384175" y="706438"/>
            <a:ext cx="6243638" cy="3513137"/>
          </a:xfrm>
          <a:ln w="12700" cap="flat">
            <a:solidFill>
              <a:schemeClr val="tx1"/>
            </a:solidFill>
          </a:ln>
        </p:spPr>
      </p:sp>
      <p:sp>
        <p:nvSpPr>
          <p:cNvPr id="660483" name="Rectangle 3"/>
          <p:cNvSpPr>
            <a:spLocks noGrp="1" noChangeArrowheads="1"/>
          </p:cNvSpPr>
          <p:nvPr>
            <p:ph type="body" idx="1"/>
          </p:nvPr>
        </p:nvSpPr>
        <p:spPr>
          <a:xfrm>
            <a:off x="874715" y="4452939"/>
            <a:ext cx="5260975" cy="4216400"/>
          </a:xfrm>
          <a:noFill/>
          <a:ln/>
        </p:spPr>
        <p:txBody>
          <a:bodyPr lIns="95101" tIns="47551" rIns="95101" bIns="47551"/>
          <a:lstStyle/>
          <a:p>
            <a:r>
              <a:rPr lang="en-US"/>
              <a:t>&gt;  Increase font size</a:t>
            </a:r>
          </a:p>
        </p:txBody>
      </p:sp>
    </p:spTree>
    <p:extLst>
      <p:ext uri="{BB962C8B-B14F-4D97-AF65-F5344CB8AC3E}">
        <p14:creationId xmlns:p14="http://schemas.microsoft.com/office/powerpoint/2010/main" val="462448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381000" y="703263"/>
            <a:ext cx="6248400" cy="3514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p>
        </p:txBody>
      </p:sp>
      <p:sp>
        <p:nvSpPr>
          <p:cNvPr id="266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5A4790-2259-4654-9473-53FCCDA20F2F}" type="slidenum">
              <a:rPr lang="en-US" smtClean="0"/>
              <a:pPr fontAlgn="base">
                <a:spcBef>
                  <a:spcPct val="0"/>
                </a:spcBef>
                <a:spcAft>
                  <a:spcPct val="0"/>
                </a:spcAft>
                <a:defRPr/>
              </a:pPr>
              <a:t>28</a:t>
            </a:fld>
            <a:endParaRPr lang="en-US" dirty="0"/>
          </a:p>
        </p:txBody>
      </p:sp>
    </p:spTree>
    <p:extLst>
      <p:ext uri="{BB962C8B-B14F-4D97-AF65-F5344CB8AC3E}">
        <p14:creationId xmlns:p14="http://schemas.microsoft.com/office/powerpoint/2010/main" val="1547206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1096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2943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534E0A-52D0-A64A-A537-8046F185D009}" type="slidenum">
              <a:rPr lang="en-US" smtClean="0"/>
              <a:t>32</a:t>
            </a:fld>
            <a:endParaRPr lang="en-US"/>
          </a:p>
        </p:txBody>
      </p:sp>
    </p:spTree>
    <p:extLst>
      <p:ext uri="{BB962C8B-B14F-4D97-AF65-F5344CB8AC3E}">
        <p14:creationId xmlns:p14="http://schemas.microsoft.com/office/powerpoint/2010/main" val="1778449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dirty="0"/>
              <a:t>Harsh conditions:</a:t>
            </a:r>
            <a:r>
              <a:rPr lang="en-US" baseline="0" dirty="0"/>
              <a:t> </a:t>
            </a:r>
            <a:r>
              <a:rPr lang="en-US" sz="1200" dirty="0"/>
              <a:t>: vibration, humidity, hydrogen-sulfide, and extreme temperatures</a:t>
            </a:r>
          </a:p>
          <a:p>
            <a:pPr algn="ctr"/>
            <a:r>
              <a:rPr lang="en-US" dirty="0"/>
              <a:t>Robust protection includes: Conformal coating,</a:t>
            </a:r>
            <a:r>
              <a:rPr lang="en-US" baseline="0" dirty="0"/>
              <a:t> product testing, experience in mining, oil &amp; gas, warranty</a:t>
            </a:r>
            <a:endParaRPr lang="en-US" dirty="0"/>
          </a:p>
        </p:txBody>
      </p:sp>
      <p:sp>
        <p:nvSpPr>
          <p:cNvPr id="4" name="Slide Number Placeholder 3"/>
          <p:cNvSpPr>
            <a:spLocks noGrp="1"/>
          </p:cNvSpPr>
          <p:nvPr>
            <p:ph type="sldNum" sz="quarter" idx="10"/>
          </p:nvPr>
        </p:nvSpPr>
        <p:spPr/>
        <p:txBody>
          <a:bodyPr/>
          <a:lstStyle/>
          <a:p>
            <a:fld id="{F2534E0A-52D0-A64A-A537-8046F185D009}" type="slidenum">
              <a:rPr lang="en-US" smtClean="0"/>
              <a:t>2</a:t>
            </a:fld>
            <a:endParaRPr lang="en-US"/>
          </a:p>
        </p:txBody>
      </p:sp>
    </p:spTree>
    <p:extLst>
      <p:ext uri="{BB962C8B-B14F-4D97-AF65-F5344CB8AC3E}">
        <p14:creationId xmlns:p14="http://schemas.microsoft.com/office/powerpoint/2010/main" val="3224893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2363" cy="34893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1B559-2FA1-4251-8C76-CFBA46D0E139}" type="slidenum">
              <a:rPr lang="en-US" smtClean="0"/>
              <a:pPr/>
              <a:t>34</a:t>
            </a:fld>
            <a:endParaRPr lang="en-US" dirty="0"/>
          </a:p>
        </p:txBody>
      </p:sp>
    </p:spTree>
    <p:extLst>
      <p:ext uri="{BB962C8B-B14F-4D97-AF65-F5344CB8AC3E}">
        <p14:creationId xmlns:p14="http://schemas.microsoft.com/office/powerpoint/2010/main" val="2468823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1B559-2FA1-4251-8C76-CFBA46D0E139}" type="slidenum">
              <a:rPr lang="en-US" smtClean="0"/>
              <a:pPr/>
              <a:t>3</a:t>
            </a:fld>
            <a:endParaRPr lang="en-US" dirty="0"/>
          </a:p>
        </p:txBody>
      </p:sp>
    </p:spTree>
    <p:extLst>
      <p:ext uri="{BB962C8B-B14F-4D97-AF65-F5344CB8AC3E}">
        <p14:creationId xmlns:p14="http://schemas.microsoft.com/office/powerpoint/2010/main" val="1576389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BD1B559-2FA1-4251-8C76-CFBA46D0E139}" type="slidenum">
              <a:rPr lang="en-US" smtClean="0"/>
              <a:pPr/>
              <a:t>4</a:t>
            </a:fld>
            <a:endParaRPr lang="en-US" dirty="0"/>
          </a:p>
        </p:txBody>
      </p:sp>
    </p:spTree>
    <p:extLst>
      <p:ext uri="{BB962C8B-B14F-4D97-AF65-F5344CB8AC3E}">
        <p14:creationId xmlns:p14="http://schemas.microsoft.com/office/powerpoint/2010/main" val="711960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534E0A-52D0-A64A-A537-8046F185D009}" type="slidenum">
              <a:rPr lang="en-US" smtClean="0"/>
              <a:t>6</a:t>
            </a:fld>
            <a:endParaRPr lang="en-US"/>
          </a:p>
        </p:txBody>
      </p:sp>
    </p:spTree>
    <p:extLst>
      <p:ext uri="{BB962C8B-B14F-4D97-AF65-F5344CB8AC3E}">
        <p14:creationId xmlns:p14="http://schemas.microsoft.com/office/powerpoint/2010/main" val="2458412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534E0A-52D0-A64A-A537-8046F185D009}" type="slidenum">
              <a:rPr lang="en-US" smtClean="0"/>
              <a:t>7</a:t>
            </a:fld>
            <a:endParaRPr lang="en-US"/>
          </a:p>
        </p:txBody>
      </p:sp>
    </p:spTree>
    <p:extLst>
      <p:ext uri="{BB962C8B-B14F-4D97-AF65-F5344CB8AC3E}">
        <p14:creationId xmlns:p14="http://schemas.microsoft.com/office/powerpoint/2010/main" val="1458142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534E0A-52D0-A64A-A537-8046F185D009}" type="slidenum">
              <a:rPr lang="en-US" smtClean="0"/>
              <a:t>10</a:t>
            </a:fld>
            <a:endParaRPr lang="en-US"/>
          </a:p>
        </p:txBody>
      </p:sp>
    </p:spTree>
    <p:extLst>
      <p:ext uri="{BB962C8B-B14F-4D97-AF65-F5344CB8AC3E}">
        <p14:creationId xmlns:p14="http://schemas.microsoft.com/office/powerpoint/2010/main" val="158738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72377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jpeg"/><Relationship Id="rId10" Type="http://schemas.openxmlformats.org/officeDocument/2006/relationships/image" Target="../media/image18.jpeg"/><Relationship Id="rId4" Type="http://schemas.openxmlformats.org/officeDocument/2006/relationships/image" Target="../media/image14.png"/><Relationship Id="rId9"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Slide">
    <p:bg>
      <p:bgRef idx="1001">
        <a:schemeClr val="bg2"/>
      </p:bgRef>
    </p:bg>
    <p:spTree>
      <p:nvGrpSpPr>
        <p:cNvPr id="1" name=""/>
        <p:cNvGrpSpPr/>
        <p:nvPr/>
      </p:nvGrpSpPr>
      <p:grpSpPr>
        <a:xfrm>
          <a:off x="0" y="0"/>
          <a:ext cx="0" cy="0"/>
          <a:chOff x="0" y="0"/>
          <a:chExt cx="0" cy="0"/>
        </a:xfrm>
      </p:grpSpPr>
      <p:sp>
        <p:nvSpPr>
          <p:cNvPr id="2" name="Rectangle 1"/>
          <p:cNvSpPr/>
          <p:nvPr/>
        </p:nvSpPr>
        <p:spPr>
          <a:xfrm>
            <a:off x="5168348" y="0"/>
            <a:ext cx="3975652" cy="5143500"/>
          </a:xfrm>
          <a:prstGeom prst="rect">
            <a:avLst/>
          </a:prstGeom>
          <a:solidFill>
            <a:srgbClr val="007E3A"/>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4"/>
          <p:cNvSpPr txBox="1">
            <a:spLocks noChangeArrowheads="1"/>
          </p:cNvSpPr>
          <p:nvPr/>
        </p:nvSpPr>
        <p:spPr bwMode="auto">
          <a:xfrm>
            <a:off x="1560520"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7" name="TextBox 6"/>
          <p:cNvSpPr txBox="1"/>
          <p:nvPr/>
        </p:nvSpPr>
        <p:spPr>
          <a:xfrm>
            <a:off x="8488364" y="4792267"/>
            <a:ext cx="325730" cy="230832"/>
          </a:xfrm>
          <a:prstGeom prst="rect">
            <a:avLst/>
          </a:prstGeom>
          <a:noFill/>
        </p:spPr>
        <p:txBody>
          <a:bodyPr wrap="none">
            <a:spAutoFit/>
          </a:bodyPr>
          <a:lstStyle/>
          <a:p>
            <a:fld id="{5FE0A9E2-9A2D-4929-8462-D6DDEDD4AEA7}"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sp>
        <p:nvSpPr>
          <p:cNvPr id="5" name="Title Placeholder 1"/>
          <p:cNvSpPr>
            <a:spLocks noGrp="1"/>
          </p:cNvSpPr>
          <p:nvPr>
            <p:ph type="title"/>
          </p:nvPr>
        </p:nvSpPr>
        <p:spPr>
          <a:xfrm>
            <a:off x="5461820" y="185530"/>
            <a:ext cx="3456891" cy="1838714"/>
          </a:xfrm>
          <a:prstGeom prst="rect">
            <a:avLst/>
          </a:prstGeom>
        </p:spPr>
        <p:txBody>
          <a:bodyPr rtlCol="0" anchor="b" anchorCtr="0">
            <a:noAutofit/>
          </a:bodyPr>
          <a:lstStyle>
            <a:lvl1pPr>
              <a:defRPr b="0">
                <a:solidFill>
                  <a:schemeClr val="bg1"/>
                </a:solidFill>
              </a:defRPr>
            </a:lvl1pPr>
          </a:lstStyle>
          <a:p>
            <a:r>
              <a:rPr lang="en-US"/>
              <a:t>Click to edit Master title style</a:t>
            </a:r>
            <a:endParaRPr lang="en-US" dirty="0"/>
          </a:p>
        </p:txBody>
      </p:sp>
      <p:cxnSp>
        <p:nvCxnSpPr>
          <p:cNvPr id="14" name="Straight Connector 13"/>
          <p:cNvCxnSpPr/>
          <p:nvPr/>
        </p:nvCxnSpPr>
        <p:spPr>
          <a:xfrm>
            <a:off x="5546035" y="2057400"/>
            <a:ext cx="3180770" cy="0"/>
          </a:xfrm>
          <a:prstGeom prst="line">
            <a:avLst/>
          </a:prstGeom>
          <a:ln>
            <a:solidFill>
              <a:srgbClr val="F2F5EE"/>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59460" y="3892309"/>
            <a:ext cx="1788744" cy="577498"/>
          </a:xfrm>
          <a:prstGeom prst="rect">
            <a:avLst/>
          </a:prstGeom>
        </p:spPr>
      </p:pic>
      <p:sp>
        <p:nvSpPr>
          <p:cNvPr id="9" name="Text Placeholder 3"/>
          <p:cNvSpPr>
            <a:spLocks noGrp="1"/>
          </p:cNvSpPr>
          <p:nvPr>
            <p:ph type="body" sz="quarter" idx="10" hasCustomPrompt="1"/>
          </p:nvPr>
        </p:nvSpPr>
        <p:spPr>
          <a:xfrm>
            <a:off x="5457019" y="2128838"/>
            <a:ext cx="3462130" cy="966632"/>
          </a:xfr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1400" b="0" cap="none" spc="0" baseline="0">
                <a:ln w="0"/>
                <a:solidFill>
                  <a:schemeClr val="bg1"/>
                </a:solidFill>
                <a:effectLst/>
                <a:latin typeface="+mn-lt"/>
              </a:defRPr>
            </a:lvl1pPr>
            <a:lvl2pPr marL="457200" indent="0">
              <a:buNone/>
              <a:defRPr sz="1700"/>
            </a:lvl2pPr>
            <a:lvl3pPr marL="914400" indent="0">
              <a:buNone/>
              <a:defRPr sz="1600"/>
            </a:lvl3pPr>
            <a:lvl4pPr marL="1371600" indent="0">
              <a:buNone/>
              <a:defRPr sz="1600"/>
            </a:lvl4pPr>
            <a:lvl5pPr marL="1828800" indent="0">
              <a:buNone/>
              <a:defRPr sz="1600"/>
            </a:lvl5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dirty="0"/>
              <a:t>Optional Subhead Here 14pt, 1 line max</a:t>
            </a:r>
            <a:br>
              <a:rPr lang="en-US" sz="1400" dirty="0"/>
            </a:br>
            <a:r>
              <a:rPr lang="en-US" sz="1400" dirty="0"/>
              <a:t>Insert Date Here Month Day 2017</a:t>
            </a:r>
          </a:p>
          <a:p>
            <a:pPr lvl="0"/>
            <a:endParaRPr lang="en-US" dirty="0"/>
          </a:p>
        </p:txBody>
      </p:sp>
      <p:sp>
        <p:nvSpPr>
          <p:cNvPr id="10" name="Rectangle 9"/>
          <p:cNvSpPr/>
          <p:nvPr userDrawn="1"/>
        </p:nvSpPr>
        <p:spPr>
          <a:xfrm>
            <a:off x="5167174" y="40404"/>
            <a:ext cx="3975652" cy="5143500"/>
          </a:xfrm>
          <a:prstGeom prst="rect">
            <a:avLst/>
          </a:prstGeom>
          <a:solidFill>
            <a:srgbClr val="007E3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4"/>
          <p:cNvSpPr txBox="1">
            <a:spLocks noChangeArrowheads="1"/>
          </p:cNvSpPr>
          <p:nvPr/>
        </p:nvSpPr>
        <p:spPr bwMode="auto">
          <a:xfrm>
            <a:off x="1560520"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13" name="TextBox 12"/>
          <p:cNvSpPr txBox="1"/>
          <p:nvPr/>
        </p:nvSpPr>
        <p:spPr>
          <a:xfrm>
            <a:off x="8488364" y="4792267"/>
            <a:ext cx="325730" cy="230832"/>
          </a:xfrm>
          <a:prstGeom prst="rect">
            <a:avLst/>
          </a:prstGeom>
          <a:noFill/>
        </p:spPr>
        <p:txBody>
          <a:bodyPr wrap="none">
            <a:spAutoFit/>
          </a:bodyPr>
          <a:lstStyle/>
          <a:p>
            <a:fld id="{5FE0A9E2-9A2D-4929-8462-D6DDEDD4AEA7}"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cxnSp>
        <p:nvCxnSpPr>
          <p:cNvPr id="17" name="Straight Connector 16"/>
          <p:cNvCxnSpPr/>
          <p:nvPr/>
        </p:nvCxnSpPr>
        <p:spPr>
          <a:xfrm>
            <a:off x="5546035" y="2057400"/>
            <a:ext cx="3180770" cy="0"/>
          </a:xfrm>
          <a:prstGeom prst="line">
            <a:avLst/>
          </a:prstGeom>
          <a:ln>
            <a:solidFill>
              <a:srgbClr val="F2F5EE"/>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59460" y="3892309"/>
            <a:ext cx="1788744" cy="577498"/>
          </a:xfrm>
          <a:prstGeom prst="rect">
            <a:avLst/>
          </a:prstGeom>
        </p:spPr>
      </p:pic>
      <p:grpSp>
        <p:nvGrpSpPr>
          <p:cNvPr id="8" name="Group 7"/>
          <p:cNvGrpSpPr/>
          <p:nvPr userDrawn="1"/>
        </p:nvGrpSpPr>
        <p:grpSpPr>
          <a:xfrm>
            <a:off x="804119" y="774667"/>
            <a:ext cx="3627639" cy="3594165"/>
            <a:chOff x="804119" y="774667"/>
            <a:chExt cx="3627639" cy="3594165"/>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004164" y="2024244"/>
              <a:ext cx="1227551" cy="1182420"/>
            </a:xfrm>
            <a:prstGeom prst="rect">
              <a:avLst/>
            </a:prstGeom>
          </p:spPr>
        </p:pic>
        <p:pic>
          <p:nvPicPr>
            <p:cNvPr id="20" name="Picture 1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43306" y="774667"/>
              <a:ext cx="1116874" cy="1123406"/>
            </a:xfrm>
            <a:prstGeom prst="rect">
              <a:avLst/>
            </a:prstGeom>
          </p:spPr>
        </p:pic>
        <p:pic>
          <p:nvPicPr>
            <p:cNvPr id="21" name="Picture 20"/>
            <p:cNvPicPr>
              <a:picLocks noChangeAspect="1"/>
            </p:cNvPicPr>
            <p:nvPr/>
          </p:nvPicPr>
          <p:blipFill rotWithShape="1">
            <a:blip r:embed="rId5" cstate="print">
              <a:extLst>
                <a:ext uri="{28A0092B-C50C-407E-A947-70E740481C1C}">
                  <a14:useLocalDpi xmlns:a14="http://schemas.microsoft.com/office/drawing/2010/main"/>
                </a:ext>
              </a:extLst>
            </a:blip>
            <a:srcRect b="-1649"/>
            <a:stretch/>
          </p:blipFill>
          <p:spPr>
            <a:xfrm>
              <a:off x="3315258" y="2021478"/>
              <a:ext cx="1116500" cy="1129092"/>
            </a:xfrm>
            <a:prstGeom prst="rect">
              <a:avLst/>
            </a:prstGeom>
          </p:spPr>
        </p:pic>
        <p:pic>
          <p:nvPicPr>
            <p:cNvPr id="22" name="Picture 21"/>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071405" y="774668"/>
              <a:ext cx="1122877" cy="1123406"/>
            </a:xfrm>
            <a:prstGeom prst="rect">
              <a:avLst/>
            </a:prstGeom>
            <a:ln>
              <a:noFill/>
            </a:ln>
            <a:effectLst/>
          </p:spPr>
        </p:pic>
        <p:pic>
          <p:nvPicPr>
            <p:cNvPr id="23" name="Picture 22"/>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315258" y="774667"/>
              <a:ext cx="1116500" cy="1129661"/>
            </a:xfrm>
            <a:prstGeom prst="rect">
              <a:avLst/>
            </a:prstGeom>
          </p:spPr>
        </p:pic>
        <p:pic>
          <p:nvPicPr>
            <p:cNvPr id="25" name="Picture 24"/>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04119" y="3252845"/>
              <a:ext cx="1156061" cy="1112411"/>
            </a:xfrm>
            <a:prstGeom prst="rect">
              <a:avLst/>
            </a:prstGeom>
          </p:spPr>
        </p:pic>
        <p:pic>
          <p:nvPicPr>
            <p:cNvPr id="26" name="Picture 25"/>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3315258" y="3254658"/>
              <a:ext cx="1116500" cy="1110598"/>
            </a:xfrm>
            <a:prstGeom prst="rect">
              <a:avLst/>
            </a:prstGeom>
          </p:spPr>
        </p:pic>
        <p:pic>
          <p:nvPicPr>
            <p:cNvPr id="27" name="Picture 26"/>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2072938" y="3244671"/>
              <a:ext cx="1121344" cy="1124161"/>
            </a:xfrm>
            <a:prstGeom prst="rect">
              <a:avLst/>
            </a:prstGeom>
          </p:spPr>
        </p:pic>
        <p:pic>
          <p:nvPicPr>
            <p:cNvPr id="3" name="Picture 2"/>
            <p:cNvPicPr>
              <a:picLocks noChangeAspect="1"/>
            </p:cNvPicPr>
            <p:nvPr userDrawn="1"/>
          </p:nvPicPr>
          <p:blipFill rotWithShape="1">
            <a:blip r:embed="rId11" cstate="print">
              <a:extLst>
                <a:ext uri="{28A0092B-C50C-407E-A947-70E740481C1C}">
                  <a14:useLocalDpi xmlns:a14="http://schemas.microsoft.com/office/drawing/2010/main"/>
                </a:ext>
              </a:extLst>
            </a:blip>
            <a:srcRect t="-2"/>
            <a:stretch/>
          </p:blipFill>
          <p:spPr>
            <a:xfrm>
              <a:off x="843306" y="2021478"/>
              <a:ext cx="1116874" cy="1104647"/>
            </a:xfrm>
            <a:prstGeom prst="rect">
              <a:avLst/>
            </a:prstGeom>
          </p:spPr>
        </p:pic>
      </p:gr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14" name="Picture 7" descr="footer2.png"/>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460375" y="4646726"/>
            <a:ext cx="960211" cy="307795"/>
          </a:xfrm>
          <a:prstGeom prst="rect">
            <a:avLst/>
          </a:prstGeom>
          <a:noFill/>
          <a:ln w="9525">
            <a:noFill/>
            <a:miter lim="800000"/>
            <a:headEnd/>
            <a:tailEnd/>
          </a:ln>
        </p:spPr>
      </p:pic>
      <p:sp>
        <p:nvSpPr>
          <p:cNvPr id="5"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2" name="Title 1"/>
          <p:cNvSpPr>
            <a:spLocks noGrp="1"/>
          </p:cNvSpPr>
          <p:nvPr>
            <p:ph type="title"/>
          </p:nvPr>
        </p:nvSpPr>
        <p:spPr>
          <a:xfrm>
            <a:off x="457200" y="59870"/>
            <a:ext cx="8229600" cy="685800"/>
          </a:xfrm>
        </p:spPr>
        <p:txBody>
          <a:bodyPr lIns="91440" rIns="91440" anchor="b" anchorCtr="0">
            <a:normAutofit/>
          </a:bodyPr>
          <a:lstStyle>
            <a:lvl1pPr>
              <a:defRPr>
                <a:solidFill>
                  <a:srgbClr val="007E3A"/>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857250"/>
            <a:ext cx="8229600" cy="35432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Box 19"/>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48" name="TextBox 47"/>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66" name="TextBox 65"/>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sp>
        <p:nvSpPr>
          <p:cNvPr id="13" name="TextBox 12"/>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Confidential and Proprietary | 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2022</a:t>
            </a:r>
            <a:endParaRPr lang="en-US" sz="600" dirty="0">
              <a:solidFill>
                <a:schemeClr val="tx1">
                  <a:lumMod val="65000"/>
                  <a:lumOff val="35000"/>
                </a:schemeClr>
              </a:solidFill>
              <a:latin typeface="Arial"/>
              <a:cs typeface="Arial"/>
            </a:endParaRPr>
          </a:p>
        </p:txBody>
      </p:sp>
      <p:pic>
        <p:nvPicPr>
          <p:cNvPr id="15" name="Picture 7" descr="footer2.png"/>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460375" y="4646726"/>
            <a:ext cx="960211" cy="307795"/>
          </a:xfrm>
          <a:prstGeom prst="rect">
            <a:avLst/>
          </a:prstGeom>
          <a:noFill/>
          <a:ln w="9525">
            <a:noFill/>
            <a:miter lim="800000"/>
            <a:headEnd/>
            <a:tailEnd/>
          </a:ln>
        </p:spPr>
      </p:pic>
      <p:sp>
        <p:nvSpPr>
          <p:cNvPr id="16" name="TextBox 15"/>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18" name="TextBox 1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cxnSp>
        <p:nvCxnSpPr>
          <p:cNvPr id="21"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6"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2" name="Title 1"/>
          <p:cNvSpPr>
            <a:spLocks noGrp="1"/>
          </p:cNvSpPr>
          <p:nvPr>
            <p:ph type="title"/>
          </p:nvPr>
        </p:nvSpPr>
        <p:spPr/>
        <p:txBody>
          <a:bodyPr anchor="b" anchorCtr="0"/>
          <a:lstStyle/>
          <a:p>
            <a:r>
              <a:rPr lang="en-US"/>
              <a:t>Click to edit Master title style</a:t>
            </a:r>
            <a:endParaRPr lang="en-US" dirty="0"/>
          </a:p>
        </p:txBody>
      </p:sp>
      <p:sp>
        <p:nvSpPr>
          <p:cNvPr id="3" name="Content Placeholder 2"/>
          <p:cNvSpPr>
            <a:spLocks noGrp="1"/>
          </p:cNvSpPr>
          <p:nvPr>
            <p:ph sz="half" idx="1"/>
          </p:nvPr>
        </p:nvSpPr>
        <p:spPr>
          <a:xfrm>
            <a:off x="457200" y="971553"/>
            <a:ext cx="4038600" cy="34289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971553"/>
            <a:ext cx="4038600" cy="34289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49"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67" name="TextBox 66"/>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sp>
        <p:nvSpPr>
          <p:cNvPr id="14" name="TextBox 13"/>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Confidential and Proprietary | 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2022</a:t>
            </a:r>
            <a:endParaRPr lang="en-US" sz="600" dirty="0">
              <a:solidFill>
                <a:schemeClr val="tx1">
                  <a:lumMod val="65000"/>
                  <a:lumOff val="35000"/>
                </a:schemeClr>
              </a:solidFill>
              <a:latin typeface="Arial"/>
              <a:cs typeface="Arial"/>
            </a:endParaRPr>
          </a:p>
        </p:txBody>
      </p:sp>
      <p:pic>
        <p:nvPicPr>
          <p:cNvPr id="15" name="Picture 7" descr="footer2.png"/>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460375" y="4646726"/>
            <a:ext cx="960211" cy="307795"/>
          </a:xfrm>
          <a:prstGeom prst="rect">
            <a:avLst/>
          </a:prstGeom>
          <a:noFill/>
          <a:ln w="9525">
            <a:noFill/>
            <a:miter lim="800000"/>
            <a:headEnd/>
            <a:tailEnd/>
          </a:ln>
        </p:spPr>
      </p:pic>
      <p:sp>
        <p:nvSpPr>
          <p:cNvPr id="16"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18" name="TextBox 1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pic>
        <p:nvPicPr>
          <p:cNvPr id="20" name="Picture 7" descr="footer2.png"/>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460375" y="4646726"/>
            <a:ext cx="960211" cy="307795"/>
          </a:xfrm>
          <a:prstGeom prst="rect">
            <a:avLst/>
          </a:prstGeom>
          <a:noFill/>
          <a:ln w="9525">
            <a:noFill/>
            <a:miter lim="800000"/>
            <a:headEnd/>
            <a:tailEnd/>
          </a:ln>
        </p:spPr>
      </p:pic>
      <p:cxnSp>
        <p:nvCxnSpPr>
          <p:cNvPr id="22"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Divider">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886793" y="254833"/>
            <a:ext cx="3672591" cy="2042410"/>
          </a:xfrm>
        </p:spPr>
        <p:txBody>
          <a:bodyPr anchor="b"/>
          <a:lstStyle>
            <a:lvl1pPr>
              <a:defRPr sz="3200">
                <a:solidFill>
                  <a:srgbClr val="007E3A"/>
                </a:solidFill>
              </a:defRPr>
            </a:lvl1pPr>
          </a:lstStyle>
          <a:p>
            <a:r>
              <a:rPr lang="en-US" dirty="0"/>
              <a:t>Click to Add Section Title</a:t>
            </a:r>
          </a:p>
        </p:txBody>
      </p:sp>
      <p:cxnSp>
        <p:nvCxnSpPr>
          <p:cNvPr id="8" name="Straight Connector 7"/>
          <p:cNvCxnSpPr/>
          <p:nvPr/>
        </p:nvCxnSpPr>
        <p:spPr>
          <a:xfrm>
            <a:off x="4986760" y="2374092"/>
            <a:ext cx="3566066" cy="0"/>
          </a:xfrm>
          <a:prstGeom prst="line">
            <a:avLst/>
          </a:prstGeom>
          <a:ln>
            <a:solidFill>
              <a:srgbClr val="7F7F7F"/>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0" hasCustomPrompt="1"/>
          </p:nvPr>
        </p:nvSpPr>
        <p:spPr>
          <a:xfrm>
            <a:off x="4887392" y="2443632"/>
            <a:ext cx="3679487" cy="966632"/>
          </a:xfrm>
        </p:spPr>
        <p:txBody>
          <a:bodyPr>
            <a:noAutofit/>
          </a:bodyPr>
          <a:lstStyle>
            <a:lvl1pPr marL="0" marR="0" indent="0" algn="l" defTabSz="914400" rtl="0" eaLnBrk="1" fontAlgn="base" latinLnBrk="0" hangingPunct="1">
              <a:lnSpc>
                <a:spcPct val="100000"/>
              </a:lnSpc>
              <a:spcBef>
                <a:spcPct val="0"/>
              </a:spcBef>
              <a:spcAft>
                <a:spcPct val="0"/>
              </a:spcAft>
              <a:buClrTx/>
              <a:buSzTx/>
              <a:buFontTx/>
              <a:buNone/>
              <a:tabLst/>
              <a:defRPr sz="1600" b="0" cap="none" spc="0" baseline="0">
                <a:ln w="0"/>
                <a:solidFill>
                  <a:schemeClr val="bg1">
                    <a:lumMod val="50000"/>
                  </a:schemeClr>
                </a:solidFill>
                <a:effectLst/>
                <a:latin typeface="+mn-lt"/>
              </a:defRPr>
            </a:lvl1pPr>
            <a:lvl2pPr marL="457200" indent="0">
              <a:buNone/>
              <a:defRPr sz="1700"/>
            </a:lvl2pPr>
            <a:lvl3pPr marL="914400" indent="0">
              <a:buNone/>
              <a:defRPr sz="1600"/>
            </a:lvl3pPr>
            <a:lvl4pPr marL="1371600" indent="0">
              <a:buNone/>
              <a:defRPr sz="1600"/>
            </a:lvl4pPr>
            <a:lvl5pPr marL="1828800" indent="0">
              <a:buNone/>
              <a:defRPr sz="1600"/>
            </a:lvl5pPr>
          </a:lstStyle>
          <a:p>
            <a:pPr lvl="0"/>
            <a:r>
              <a:rPr lang="en-US" dirty="0"/>
              <a:t>Keep font size at 16pt and limit 2 lines Keep font size at 16pt and limit 2 lines</a:t>
            </a:r>
          </a:p>
        </p:txBody>
      </p:sp>
      <p:cxnSp>
        <p:nvCxnSpPr>
          <p:cNvPr id="7" name="Straight Connector 6"/>
          <p:cNvCxnSpPr/>
          <p:nvPr/>
        </p:nvCxnSpPr>
        <p:spPr>
          <a:xfrm>
            <a:off x="4986760" y="2374092"/>
            <a:ext cx="3566066" cy="0"/>
          </a:xfrm>
          <a:prstGeom prst="line">
            <a:avLst/>
          </a:prstGeom>
          <a:ln>
            <a:solidFill>
              <a:srgbClr val="7F7F7F"/>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1039993" y="1104313"/>
            <a:ext cx="3042461" cy="3014385"/>
            <a:chOff x="804119" y="774667"/>
            <a:chExt cx="3627639" cy="3594165"/>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04164" y="2024244"/>
              <a:ext cx="1227551" cy="1182420"/>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43306" y="774667"/>
              <a:ext cx="1116874" cy="1123406"/>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a:ext>
              </a:extLst>
            </a:blip>
            <a:srcRect b="-1649"/>
            <a:stretch/>
          </p:blipFill>
          <p:spPr>
            <a:xfrm>
              <a:off x="3315258" y="2021478"/>
              <a:ext cx="1116500" cy="1129092"/>
            </a:xfrm>
            <a:prstGeom prst="rect">
              <a:avLst/>
            </a:prstGeom>
          </p:spPr>
        </p:pic>
        <p:pic>
          <p:nvPicPr>
            <p:cNvPr id="14" name="Picture 13"/>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071405" y="774668"/>
              <a:ext cx="1122877" cy="1123406"/>
            </a:xfrm>
            <a:prstGeom prst="rect">
              <a:avLst/>
            </a:prstGeom>
            <a:ln>
              <a:noFill/>
            </a:ln>
            <a:effectLst/>
          </p:spPr>
        </p:pic>
        <p:pic>
          <p:nvPicPr>
            <p:cNvPr id="16" name="Picture 15"/>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315258" y="774667"/>
              <a:ext cx="1116500" cy="1129661"/>
            </a:xfrm>
            <a:prstGeom prst="rect">
              <a:avLst/>
            </a:prstGeom>
          </p:spPr>
        </p:pic>
        <p:pic>
          <p:nvPicPr>
            <p:cNvPr id="17" name="Picture 16"/>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804119" y="3252845"/>
              <a:ext cx="1156061" cy="1112411"/>
            </a:xfrm>
            <a:prstGeom prst="rect">
              <a:avLst/>
            </a:prstGeom>
          </p:spPr>
        </p:pic>
        <p:pic>
          <p:nvPicPr>
            <p:cNvPr id="18" name="Picture 17"/>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3315258" y="3254658"/>
              <a:ext cx="1116500" cy="1110598"/>
            </a:xfrm>
            <a:prstGeom prst="rect">
              <a:avLst/>
            </a:prstGeom>
          </p:spPr>
        </p:pic>
        <p:pic>
          <p:nvPicPr>
            <p:cNvPr id="19" name="Picture 18"/>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2072938" y="3244671"/>
              <a:ext cx="1121344" cy="1124161"/>
            </a:xfrm>
            <a:prstGeom prst="rect">
              <a:avLst/>
            </a:prstGeom>
          </p:spPr>
        </p:pic>
        <p:pic>
          <p:nvPicPr>
            <p:cNvPr id="20" name="Picture 19"/>
            <p:cNvPicPr>
              <a:picLocks noChangeAspect="1"/>
            </p:cNvPicPr>
            <p:nvPr userDrawn="1"/>
          </p:nvPicPr>
          <p:blipFill rotWithShape="1">
            <a:blip r:embed="rId10" cstate="print">
              <a:extLst>
                <a:ext uri="{28A0092B-C50C-407E-A947-70E740481C1C}">
                  <a14:useLocalDpi xmlns:a14="http://schemas.microsoft.com/office/drawing/2010/main"/>
                </a:ext>
              </a:extLst>
            </a:blip>
            <a:srcRect t="-2"/>
            <a:stretch/>
          </p:blipFill>
          <p:spPr>
            <a:xfrm>
              <a:off x="843306" y="2021478"/>
              <a:ext cx="1116874" cy="1104647"/>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0" name="TextBox 49"/>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sp>
        <p:nvSpPr>
          <p:cNvPr id="9" name="TextBox 8"/>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Confidential and Proprietary | 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2020</a:t>
            </a:r>
            <a:endParaRPr lang="en-US" sz="600" dirty="0">
              <a:solidFill>
                <a:schemeClr val="tx1">
                  <a:lumMod val="65000"/>
                  <a:lumOff val="35000"/>
                </a:schemeClr>
              </a:solidFill>
              <a:latin typeface="Arial"/>
              <a:cs typeface="Arial"/>
            </a:endParaRPr>
          </a:p>
        </p:txBody>
      </p:sp>
      <p:pic>
        <p:nvPicPr>
          <p:cNvPr id="7" name="Picture 7" descr="footer2.png"/>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460375" y="4646726"/>
            <a:ext cx="960211" cy="307795"/>
          </a:xfrm>
          <a:prstGeom prst="rect">
            <a:avLst/>
          </a:prstGeom>
          <a:noFill/>
          <a:ln w="9525">
            <a:noFill/>
            <a:miter lim="800000"/>
            <a:headEnd/>
            <a:tailEnd/>
          </a:ln>
        </p:spPr>
      </p:pic>
      <p:pic>
        <p:nvPicPr>
          <p:cNvPr id="8" name="Picture 7" descr="footer2.png"/>
          <p:cNvPicPr>
            <a:picLocks/>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460375" y="4646726"/>
            <a:ext cx="960211" cy="307795"/>
          </a:xfrm>
          <a:prstGeom prst="rect">
            <a:avLst/>
          </a:prstGeom>
          <a:noFill/>
          <a:ln w="9525">
            <a:noFill/>
            <a:miter lim="800000"/>
            <a:headEnd/>
            <a:tailEnd/>
          </a:ln>
        </p:spPr>
      </p:pic>
      <p:sp>
        <p:nvSpPr>
          <p:cNvPr id="12" name="TextBox 11"/>
          <p:cNvSpPr txBox="1"/>
          <p:nvPr userDrawn="1"/>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cxnSp>
        <p:nvCxnSpPr>
          <p:cNvPr id="13"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extLst>
      <p:ext uri="{BB962C8B-B14F-4D97-AF65-F5344CB8AC3E}">
        <p14:creationId xmlns:p14="http://schemas.microsoft.com/office/powerpoint/2010/main" val="2115745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mages with Text">
    <p:spTree>
      <p:nvGrpSpPr>
        <p:cNvPr id="1" name=""/>
        <p:cNvGrpSpPr/>
        <p:nvPr/>
      </p:nvGrpSpPr>
      <p:grpSpPr>
        <a:xfrm>
          <a:off x="0" y="0"/>
          <a:ext cx="0" cy="0"/>
          <a:chOff x="0" y="0"/>
          <a:chExt cx="0" cy="0"/>
        </a:xfrm>
      </p:grpSpPr>
      <p:sp>
        <p:nvSpPr>
          <p:cNvPr id="3" name="Picture Placeholder 6"/>
          <p:cNvSpPr>
            <a:spLocks noGrp="1" noChangeAspect="1"/>
          </p:cNvSpPr>
          <p:nvPr/>
        </p:nvSpPr>
        <p:spPr>
          <a:xfrm>
            <a:off x="2670792" y="1318646"/>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sp>
        <p:nvSpPr>
          <p:cNvPr id="16" name="Picture Placeholder 11"/>
          <p:cNvSpPr>
            <a:spLocks noGrp="1"/>
          </p:cNvSpPr>
          <p:nvPr>
            <p:ph type="pic" sz="quarter" idx="10" hasCustomPrompt="1"/>
          </p:nvPr>
        </p:nvSpPr>
        <p:spPr>
          <a:xfrm>
            <a:off x="559602" y="1104555"/>
            <a:ext cx="2619147" cy="1686541"/>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dirty="0"/>
              <a:t>Insert Image Here</a:t>
            </a:r>
          </a:p>
        </p:txBody>
      </p:sp>
      <p:sp>
        <p:nvSpPr>
          <p:cNvPr id="17" name="Title 16"/>
          <p:cNvSpPr>
            <a:spLocks noGrp="1"/>
          </p:cNvSpPr>
          <p:nvPr>
            <p:ph type="title"/>
          </p:nvPr>
        </p:nvSpPr>
        <p:spPr/>
        <p:txBody>
          <a:bodyPr/>
          <a:lstStyle>
            <a:lvl1pPr>
              <a:defRPr>
                <a:solidFill>
                  <a:srgbClr val="007E3A"/>
                </a:solidFill>
              </a:defRPr>
            </a:lvl1pPr>
          </a:lstStyle>
          <a:p>
            <a:r>
              <a:rPr lang="en-US"/>
              <a:t>Click to edit Master title style</a:t>
            </a:r>
            <a:endParaRPr lang="en-US" dirty="0"/>
          </a:p>
        </p:txBody>
      </p:sp>
      <p:sp>
        <p:nvSpPr>
          <p:cNvPr id="18" name="Picture Placeholder 11"/>
          <p:cNvSpPr>
            <a:spLocks noGrp="1"/>
          </p:cNvSpPr>
          <p:nvPr>
            <p:ph type="pic" sz="quarter" idx="14" hasCustomPrompt="1"/>
          </p:nvPr>
        </p:nvSpPr>
        <p:spPr>
          <a:xfrm>
            <a:off x="559602" y="2905397"/>
            <a:ext cx="2619147" cy="1362718"/>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dirty="0"/>
              <a:t>Insert Image Here</a:t>
            </a:r>
          </a:p>
        </p:txBody>
      </p:sp>
      <p:sp>
        <p:nvSpPr>
          <p:cNvPr id="19" name="Picture Placeholder 11"/>
          <p:cNvSpPr>
            <a:spLocks noGrp="1"/>
          </p:cNvSpPr>
          <p:nvPr>
            <p:ph type="pic" sz="quarter" idx="15" hasCustomPrompt="1"/>
          </p:nvPr>
        </p:nvSpPr>
        <p:spPr>
          <a:xfrm>
            <a:off x="3302802" y="2378183"/>
            <a:ext cx="1987137" cy="1889931"/>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dirty="0"/>
              <a:t>Insert Image Here</a:t>
            </a:r>
          </a:p>
        </p:txBody>
      </p:sp>
      <p:sp>
        <p:nvSpPr>
          <p:cNvPr id="20" name="Picture Placeholder 11"/>
          <p:cNvSpPr>
            <a:spLocks noGrp="1"/>
          </p:cNvSpPr>
          <p:nvPr>
            <p:ph type="pic" sz="quarter" idx="16" hasCustomPrompt="1"/>
          </p:nvPr>
        </p:nvSpPr>
        <p:spPr>
          <a:xfrm>
            <a:off x="3302802" y="1104556"/>
            <a:ext cx="1987137" cy="1159327"/>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dirty="0"/>
              <a:t>Insert Image Here</a:t>
            </a:r>
          </a:p>
        </p:txBody>
      </p:sp>
      <p:sp>
        <p:nvSpPr>
          <p:cNvPr id="14" name="Text Placeholder 3"/>
          <p:cNvSpPr>
            <a:spLocks noGrp="1"/>
          </p:cNvSpPr>
          <p:nvPr>
            <p:ph type="body" sz="quarter" idx="17" hasCustomPrompt="1"/>
          </p:nvPr>
        </p:nvSpPr>
        <p:spPr>
          <a:xfrm>
            <a:off x="5373688" y="1104554"/>
            <a:ext cx="3389312" cy="162721"/>
          </a:xfrm>
        </p:spPr>
        <p:txBody>
          <a:bodyPr anchor="ctr">
            <a:noAutofit/>
          </a:bodyPr>
          <a:lstStyle>
            <a:lvl1pPr marL="0" indent="0">
              <a:buNone/>
              <a:defRPr lang="en-US" sz="1600" b="1" dirty="0">
                <a:solidFill>
                  <a:srgbClr val="107952"/>
                </a:solidFill>
                <a:latin typeface="Arial" charset="0"/>
                <a:ea typeface="Arial" charset="0"/>
                <a:cs typeface="Arial" charset="0"/>
              </a:defRPr>
            </a:lvl1pPr>
          </a:lstStyle>
          <a:p>
            <a:pPr>
              <a:lnSpc>
                <a:spcPct val="150000"/>
              </a:lnSpc>
            </a:pPr>
            <a:r>
              <a:rPr lang="en-US" sz="1600" b="1" dirty="0">
                <a:solidFill>
                  <a:schemeClr val="tx1"/>
                </a:solidFill>
                <a:latin typeface="+mj-lt"/>
                <a:ea typeface="Arial Hebrew" charset="-79"/>
                <a:cs typeface="Arial Hebrew" charset="-79"/>
              </a:rPr>
              <a:t>Place Optional</a:t>
            </a:r>
            <a:r>
              <a:rPr lang="en-US" sz="1600" b="1" baseline="0" dirty="0">
                <a:solidFill>
                  <a:schemeClr val="tx1"/>
                </a:solidFill>
                <a:latin typeface="+mj-lt"/>
                <a:ea typeface="Arial Hebrew" charset="-79"/>
                <a:cs typeface="Arial Hebrew" charset="-79"/>
              </a:rPr>
              <a:t> </a:t>
            </a:r>
            <a:r>
              <a:rPr lang="en-US" sz="1600" b="1" dirty="0">
                <a:solidFill>
                  <a:schemeClr val="tx1"/>
                </a:solidFill>
                <a:latin typeface="+mj-lt"/>
                <a:ea typeface="Arial Hebrew" charset="-79"/>
                <a:cs typeface="Arial Hebrew" charset="-79"/>
              </a:rPr>
              <a:t>Subheading </a:t>
            </a:r>
            <a:r>
              <a:rPr lang="en-US" sz="1600" b="1" dirty="0">
                <a:solidFill>
                  <a:srgbClr val="107952"/>
                </a:solidFill>
                <a:latin typeface="+mj-lt"/>
                <a:ea typeface="Arial Hebrew" charset="-79"/>
                <a:cs typeface="Arial Hebrew" charset="-79"/>
              </a:rPr>
              <a:t>Here</a:t>
            </a:r>
          </a:p>
        </p:txBody>
      </p:sp>
      <p:sp>
        <p:nvSpPr>
          <p:cNvPr id="15" name="Text Placeholder 14"/>
          <p:cNvSpPr>
            <a:spLocks noGrp="1"/>
          </p:cNvSpPr>
          <p:nvPr>
            <p:ph type="body" sz="quarter" idx="18" hasCustomPrompt="1"/>
          </p:nvPr>
        </p:nvSpPr>
        <p:spPr>
          <a:xfrm>
            <a:off x="5373688" y="1387475"/>
            <a:ext cx="3389312" cy="2881313"/>
          </a:xfrm>
        </p:spPr>
        <p:txBody>
          <a:bodyPr>
            <a:normAutofit/>
          </a:bodyPr>
          <a:lstStyle>
            <a:lvl1pPr>
              <a:defRPr sz="1500"/>
            </a:lvl1pPr>
          </a:lstStyle>
          <a:p>
            <a:pPr>
              <a:spcAft>
                <a:spcPts val="900"/>
              </a:spcAft>
            </a:pPr>
            <a:r>
              <a:rPr lang="en-US" dirty="0">
                <a:solidFill>
                  <a:schemeClr val="tx1"/>
                </a:solidFill>
              </a:rPr>
              <a:t>Place additional information here</a:t>
            </a:r>
          </a:p>
          <a:p>
            <a:pPr>
              <a:spcAft>
                <a:spcPts val="900"/>
              </a:spcAft>
            </a:pPr>
            <a:r>
              <a:rPr lang="en-US" dirty="0">
                <a:solidFill>
                  <a:schemeClr val="tx1"/>
                </a:solidFill>
              </a:rPr>
              <a:t>Place additional information here</a:t>
            </a:r>
          </a:p>
          <a:p>
            <a:pPr>
              <a:spcAft>
                <a:spcPts val="900"/>
              </a:spcAft>
            </a:pPr>
            <a:r>
              <a:rPr lang="en-US" dirty="0">
                <a:solidFill>
                  <a:schemeClr val="tx1"/>
                </a:solidFill>
              </a:rPr>
              <a:t>Keep it concise and no more than 12 lines of text in 15 point font</a:t>
            </a:r>
          </a:p>
          <a:p>
            <a:pPr>
              <a:spcAft>
                <a:spcPts val="900"/>
              </a:spcAft>
            </a:pPr>
            <a:r>
              <a:rPr lang="en-US" dirty="0">
                <a:solidFill>
                  <a:schemeClr val="tx1"/>
                </a:solidFill>
              </a:rPr>
              <a:t>Keep it concise and no more than 12 lines of text in 15 point font</a:t>
            </a:r>
          </a:p>
          <a:p>
            <a:pPr>
              <a:spcAft>
                <a:spcPts val="900"/>
              </a:spcAft>
            </a:pPr>
            <a:r>
              <a:rPr lang="en-US" dirty="0">
                <a:solidFill>
                  <a:schemeClr val="tx1"/>
                </a:solidFill>
              </a:rPr>
              <a:t>Keep it concise and no more than 12 lines of text in 15 point font</a:t>
            </a:r>
          </a:p>
        </p:txBody>
      </p:sp>
      <p:sp>
        <p:nvSpPr>
          <p:cNvPr id="11" name="Picture Placeholder 6"/>
          <p:cNvSpPr>
            <a:spLocks noGrp="1" noChangeAspect="1"/>
          </p:cNvSpPr>
          <p:nvPr/>
        </p:nvSpPr>
        <p:spPr>
          <a:xfrm>
            <a:off x="2670792" y="1318646"/>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cxnSp>
        <p:nvCxnSpPr>
          <p:cNvPr id="13"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xt with Images">
    <p:spTree>
      <p:nvGrpSpPr>
        <p:cNvPr id="1" name=""/>
        <p:cNvGrpSpPr/>
        <p:nvPr/>
      </p:nvGrpSpPr>
      <p:grpSpPr>
        <a:xfrm>
          <a:off x="0" y="0"/>
          <a:ext cx="0" cy="0"/>
          <a:chOff x="0" y="0"/>
          <a:chExt cx="0" cy="0"/>
        </a:xfrm>
      </p:grpSpPr>
      <p:sp>
        <p:nvSpPr>
          <p:cNvPr id="3" name="Picture Placeholder 6"/>
          <p:cNvSpPr>
            <a:spLocks noGrp="1" noChangeAspect="1"/>
          </p:cNvSpPr>
          <p:nvPr/>
        </p:nvSpPr>
        <p:spPr>
          <a:xfrm>
            <a:off x="2670792" y="1239271"/>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sp>
        <p:nvSpPr>
          <p:cNvPr id="17" name="Title 16"/>
          <p:cNvSpPr>
            <a:spLocks noGrp="1"/>
          </p:cNvSpPr>
          <p:nvPr>
            <p:ph type="title"/>
          </p:nvPr>
        </p:nvSpPr>
        <p:spPr/>
        <p:txBody>
          <a:bodyPr/>
          <a:lstStyle>
            <a:lvl1pPr>
              <a:defRPr>
                <a:solidFill>
                  <a:srgbClr val="007E3A"/>
                </a:solidFill>
              </a:defRPr>
            </a:lvl1pPr>
          </a:lstStyle>
          <a:p>
            <a:r>
              <a:rPr lang="en-US"/>
              <a:t>Click to edit Master title style</a:t>
            </a:r>
            <a:endParaRPr lang="en-US" dirty="0"/>
          </a:p>
        </p:txBody>
      </p:sp>
      <p:sp>
        <p:nvSpPr>
          <p:cNvPr id="14" name="Text Placeholder 3"/>
          <p:cNvSpPr>
            <a:spLocks noGrp="1"/>
          </p:cNvSpPr>
          <p:nvPr>
            <p:ph type="body" sz="quarter" idx="17" hasCustomPrompt="1"/>
          </p:nvPr>
        </p:nvSpPr>
        <p:spPr>
          <a:xfrm>
            <a:off x="457200" y="1076550"/>
            <a:ext cx="3389312" cy="162721"/>
          </a:xfrm>
        </p:spPr>
        <p:txBody>
          <a:bodyPr anchor="ctr">
            <a:noAutofit/>
          </a:bodyPr>
          <a:lstStyle>
            <a:lvl1pPr marL="0" indent="0">
              <a:buNone/>
              <a:defRPr lang="en-US" sz="1600" b="1" dirty="0">
                <a:solidFill>
                  <a:srgbClr val="107952"/>
                </a:solidFill>
                <a:latin typeface="Arial" charset="0"/>
                <a:ea typeface="Arial" charset="0"/>
                <a:cs typeface="Arial" charset="0"/>
              </a:defRPr>
            </a:lvl1pPr>
          </a:lstStyle>
          <a:p>
            <a:pPr>
              <a:lnSpc>
                <a:spcPct val="150000"/>
              </a:lnSpc>
            </a:pPr>
            <a:r>
              <a:rPr lang="en-US" sz="1600" b="1" dirty="0">
                <a:solidFill>
                  <a:schemeClr val="tx1"/>
                </a:solidFill>
                <a:latin typeface="+mj-lt"/>
                <a:ea typeface="Arial Hebrew" charset="-79"/>
                <a:cs typeface="Arial Hebrew" charset="-79"/>
              </a:rPr>
              <a:t>Place Optional</a:t>
            </a:r>
            <a:r>
              <a:rPr lang="en-US" sz="1600" b="1" baseline="0" dirty="0">
                <a:solidFill>
                  <a:schemeClr val="tx1"/>
                </a:solidFill>
                <a:latin typeface="+mj-lt"/>
                <a:ea typeface="Arial Hebrew" charset="-79"/>
                <a:cs typeface="Arial Hebrew" charset="-79"/>
              </a:rPr>
              <a:t> </a:t>
            </a:r>
            <a:r>
              <a:rPr lang="en-US" sz="1600" b="1" dirty="0">
                <a:solidFill>
                  <a:schemeClr val="tx1"/>
                </a:solidFill>
                <a:latin typeface="+mj-lt"/>
                <a:ea typeface="Arial Hebrew" charset="-79"/>
                <a:cs typeface="Arial Hebrew" charset="-79"/>
              </a:rPr>
              <a:t>Subheading </a:t>
            </a:r>
            <a:r>
              <a:rPr lang="en-US" sz="1600" b="1" dirty="0">
                <a:solidFill>
                  <a:srgbClr val="107952"/>
                </a:solidFill>
                <a:latin typeface="+mj-lt"/>
                <a:ea typeface="Arial Hebrew" charset="-79"/>
                <a:cs typeface="Arial Hebrew" charset="-79"/>
              </a:rPr>
              <a:t>Here</a:t>
            </a:r>
          </a:p>
        </p:txBody>
      </p:sp>
      <p:sp>
        <p:nvSpPr>
          <p:cNvPr id="15" name="Text Placeholder 14"/>
          <p:cNvSpPr>
            <a:spLocks noGrp="1"/>
          </p:cNvSpPr>
          <p:nvPr>
            <p:ph type="body" sz="quarter" idx="18" hasCustomPrompt="1"/>
          </p:nvPr>
        </p:nvSpPr>
        <p:spPr>
          <a:xfrm>
            <a:off x="457200" y="1359471"/>
            <a:ext cx="3389312" cy="2898047"/>
          </a:xfrm>
        </p:spPr>
        <p:txBody>
          <a:bodyPr>
            <a:normAutofit/>
          </a:bodyPr>
          <a:lstStyle>
            <a:lvl1pPr>
              <a:defRPr sz="1500"/>
            </a:lvl1pPr>
          </a:lstStyle>
          <a:p>
            <a:pPr>
              <a:spcAft>
                <a:spcPts val="900"/>
              </a:spcAft>
            </a:pPr>
            <a:r>
              <a:rPr lang="en-US" dirty="0">
                <a:solidFill>
                  <a:schemeClr val="tx1"/>
                </a:solidFill>
              </a:rPr>
              <a:t>Place additional information here</a:t>
            </a:r>
          </a:p>
          <a:p>
            <a:pPr>
              <a:spcAft>
                <a:spcPts val="900"/>
              </a:spcAft>
            </a:pPr>
            <a:r>
              <a:rPr lang="en-US" dirty="0">
                <a:solidFill>
                  <a:schemeClr val="tx1"/>
                </a:solidFill>
              </a:rPr>
              <a:t>Place additional information here</a:t>
            </a:r>
          </a:p>
          <a:p>
            <a:pPr>
              <a:spcAft>
                <a:spcPts val="900"/>
              </a:spcAft>
            </a:pPr>
            <a:r>
              <a:rPr lang="en-US" dirty="0">
                <a:solidFill>
                  <a:schemeClr val="tx1"/>
                </a:solidFill>
              </a:rPr>
              <a:t>Keep it concise and no more than 12 lines of text in 15 point font</a:t>
            </a:r>
          </a:p>
          <a:p>
            <a:pPr>
              <a:spcAft>
                <a:spcPts val="900"/>
              </a:spcAft>
            </a:pPr>
            <a:r>
              <a:rPr lang="en-US" dirty="0">
                <a:solidFill>
                  <a:schemeClr val="tx1"/>
                </a:solidFill>
              </a:rPr>
              <a:t>Keep it concise and no more than 12 lines of text in 15 point font</a:t>
            </a:r>
          </a:p>
          <a:p>
            <a:pPr>
              <a:spcAft>
                <a:spcPts val="900"/>
              </a:spcAft>
            </a:pPr>
            <a:r>
              <a:rPr lang="en-US" dirty="0">
                <a:solidFill>
                  <a:schemeClr val="tx1"/>
                </a:solidFill>
              </a:rPr>
              <a:t>Keep it concise and no more than 12 lines of text in 15 point font</a:t>
            </a:r>
          </a:p>
        </p:txBody>
      </p:sp>
      <p:sp>
        <p:nvSpPr>
          <p:cNvPr id="11" name="Picture Placeholder 11"/>
          <p:cNvSpPr>
            <a:spLocks noGrp="1"/>
          </p:cNvSpPr>
          <p:nvPr>
            <p:ph type="pic" sz="quarter" idx="19" hasCustomPrompt="1"/>
          </p:nvPr>
        </p:nvSpPr>
        <p:spPr>
          <a:xfrm>
            <a:off x="3960262" y="1090102"/>
            <a:ext cx="1678427" cy="2048103"/>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dirty="0"/>
              <a:t>Insert Image Here</a:t>
            </a:r>
          </a:p>
        </p:txBody>
      </p:sp>
      <p:sp>
        <p:nvSpPr>
          <p:cNvPr id="12" name="Picture Placeholder 11"/>
          <p:cNvSpPr>
            <a:spLocks noGrp="1"/>
          </p:cNvSpPr>
          <p:nvPr>
            <p:ph type="pic" sz="quarter" idx="11" hasCustomPrompt="1"/>
          </p:nvPr>
        </p:nvSpPr>
        <p:spPr>
          <a:xfrm>
            <a:off x="3960262" y="3254028"/>
            <a:ext cx="1678427" cy="1003490"/>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dirty="0"/>
              <a:t>Insert Image Here</a:t>
            </a:r>
          </a:p>
        </p:txBody>
      </p:sp>
      <p:sp>
        <p:nvSpPr>
          <p:cNvPr id="13" name="Picture Placeholder 11"/>
          <p:cNvSpPr>
            <a:spLocks noGrp="1"/>
          </p:cNvSpPr>
          <p:nvPr>
            <p:ph type="pic" sz="quarter" idx="12" hasCustomPrompt="1"/>
          </p:nvPr>
        </p:nvSpPr>
        <p:spPr>
          <a:xfrm>
            <a:off x="5762739" y="1090102"/>
            <a:ext cx="2914333" cy="3167416"/>
          </a:xfrm>
          <a:solidFill>
            <a:schemeClr val="bg1">
              <a:lumMod val="95000"/>
              <a:alpha val="20000"/>
            </a:schemeClr>
          </a:solidFill>
          <a:ln w="6350">
            <a:solidFill>
              <a:schemeClr val="bg1">
                <a:lumMod val="85000"/>
              </a:schemeClr>
            </a:solidFill>
          </a:ln>
        </p:spPr>
        <p:txBody>
          <a:bodyPr anchor="ctr">
            <a:normAutofit/>
          </a:bodyPr>
          <a:lstStyle>
            <a:lvl1pPr marL="0" indent="0" algn="ctr">
              <a:buNone/>
              <a:defRPr sz="2000"/>
            </a:lvl1pPr>
          </a:lstStyle>
          <a:p>
            <a:r>
              <a:rPr lang="en-US" dirty="0"/>
              <a:t>Insert Image Here</a:t>
            </a:r>
          </a:p>
        </p:txBody>
      </p:sp>
      <p:sp>
        <p:nvSpPr>
          <p:cNvPr id="16" name="Picture Placeholder 6"/>
          <p:cNvSpPr>
            <a:spLocks noGrp="1" noChangeAspect="1"/>
          </p:cNvSpPr>
          <p:nvPr/>
        </p:nvSpPr>
        <p:spPr>
          <a:xfrm>
            <a:off x="2670792" y="1239271"/>
            <a:ext cx="7436" cy="8923"/>
          </a:xfrm>
          <a:prstGeom prst="rect">
            <a:avLst/>
          </a:prstGeom>
          <a:solidFill>
            <a:schemeClr val="bg2">
              <a:lumMod val="90000"/>
            </a:schemeClr>
          </a:solidFill>
        </p:spPr>
        <p:style>
          <a:lnRef idx="0">
            <a:scrgbClr r="0" g="0" b="0"/>
          </a:lnRef>
          <a:fillRef idx="0">
            <a:scrgbClr r="0" g="0" b="0"/>
          </a:fillRef>
          <a:effectRef idx="0">
            <a:scrgbClr r="0" g="0" b="0"/>
          </a:effectRef>
          <a:fontRef idx="major"/>
        </p:style>
        <p:txBody>
          <a:bodyPr/>
          <a:lstStyle/>
          <a:p>
            <a:endParaRPr lang="en-US"/>
          </a:p>
        </p:txBody>
      </p:sp>
      <p:cxnSp>
        <p:nvCxnSpPr>
          <p:cNvPr id="19" name="Straight Connector 26"/>
          <p:cNvCxnSpPr>
            <a:cxnSpLocks noChangeShapeType="1"/>
          </p:cNvCxnSpPr>
          <p:nvPr userDrawn="1"/>
        </p:nvCxnSpPr>
        <p:spPr bwMode="auto">
          <a:xfrm>
            <a:off x="381000" y="798910"/>
            <a:ext cx="8382000" cy="1190"/>
          </a:xfrm>
          <a:prstGeom prst="line">
            <a:avLst/>
          </a:prstGeom>
          <a:noFill/>
          <a:ln w="9525">
            <a:solidFill>
              <a:srgbClr val="007E3A"/>
            </a:solidFill>
            <a:round/>
            <a:headEnd/>
            <a:tailEn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Full Image Slide">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2" name="Picture Placeholder 7"/>
          <p:cNvSpPr>
            <a:spLocks noGrp="1"/>
          </p:cNvSpPr>
          <p:nvPr>
            <p:ph type="pic" sz="quarter" idx="10"/>
          </p:nvPr>
        </p:nvSpPr>
        <p:spPr>
          <a:xfrm>
            <a:off x="0" y="0"/>
            <a:ext cx="9144000" cy="5143500"/>
          </a:xfrm>
          <a:prstGeom prst="rect">
            <a:avLst/>
          </a:prstGeom>
          <a:solidFill>
            <a:schemeClr val="bg1">
              <a:lumMod val="65000"/>
            </a:schemeClr>
          </a:solidFill>
        </p:spPr>
        <p:txBody>
          <a:bodyPr/>
          <a:lstStyle>
            <a:lvl1pPr marL="0" indent="0">
              <a:buNone/>
              <a:defRPr sz="750">
                <a:solidFill>
                  <a:schemeClr val="bg1"/>
                </a:solidFill>
              </a:defRPr>
            </a:lvl1pPr>
          </a:lstStyle>
          <a:p>
            <a:pPr lvl="0"/>
            <a:endParaRPr lang="en-US" noProof="0" dirty="0"/>
          </a:p>
        </p:txBody>
      </p:sp>
    </p:spTree>
    <p:extLst>
      <p:ext uri="{BB962C8B-B14F-4D97-AF65-F5344CB8AC3E}">
        <p14:creationId xmlns:p14="http://schemas.microsoft.com/office/powerpoint/2010/main" val="274164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457200" y="59870"/>
            <a:ext cx="8229600" cy="6858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normAutofit/>
          </a:bodyPr>
          <a:lstStyle/>
          <a:p>
            <a:pPr lvl="0"/>
            <a:r>
              <a:rPr lang="en-US"/>
              <a:t>Click to edit Master title style</a:t>
            </a:r>
            <a:endParaRPr lang="en-US" dirty="0"/>
          </a:p>
        </p:txBody>
      </p:sp>
      <p:sp>
        <p:nvSpPr>
          <p:cNvPr id="3" name="Text Placeholder 2"/>
          <p:cNvSpPr>
            <a:spLocks noGrp="1"/>
          </p:cNvSpPr>
          <p:nvPr>
            <p:ph type="body" idx="1"/>
          </p:nvPr>
        </p:nvSpPr>
        <p:spPr>
          <a:xfrm>
            <a:off x="457200" y="857250"/>
            <a:ext cx="8229600" cy="3543299"/>
          </a:xfrm>
          <a:prstGeom prst="rect">
            <a:avLst/>
          </a:prstGeom>
          <a:noFill/>
          <a:ln>
            <a:noFill/>
          </a:ln>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29"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9" name="TextBox 8"/>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sp>
        <p:nvSpPr>
          <p:cNvPr id="27"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28" name="TextBox 27"/>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sp>
        <p:nvSpPr>
          <p:cNvPr id="42"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43" name="TextBox 42"/>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sp>
        <p:nvSpPr>
          <p:cNvPr id="12" name="TextBox 11"/>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Confidential and Proprietary | 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2017</a:t>
            </a:r>
            <a:endParaRPr lang="en-US" sz="600" dirty="0">
              <a:solidFill>
                <a:schemeClr val="tx1">
                  <a:lumMod val="65000"/>
                  <a:lumOff val="35000"/>
                </a:schemeClr>
              </a:solidFill>
              <a:latin typeface="Arial"/>
              <a:cs typeface="Arial"/>
            </a:endParaRPr>
          </a:p>
        </p:txBody>
      </p:sp>
      <p:pic>
        <p:nvPicPr>
          <p:cNvPr id="13" name="Picture 7" descr="footer2.png"/>
          <p:cNvPicPr>
            <a:picLocks/>
          </p:cNvPicPr>
          <p:nvPr/>
        </p:nvPicPr>
        <p:blipFill>
          <a:blip r:embed="rId11" cstate="print">
            <a:extLst>
              <a:ext uri="{28A0092B-C50C-407E-A947-70E740481C1C}">
                <a14:useLocalDpi xmlns:a14="http://schemas.microsoft.com/office/drawing/2010/main"/>
              </a:ext>
            </a:extLst>
          </a:blip>
          <a:srcRect/>
          <a:stretch>
            <a:fillRect/>
          </a:stretch>
        </p:blipFill>
        <p:spPr bwMode="auto">
          <a:xfrm>
            <a:off x="460375" y="4646726"/>
            <a:ext cx="960211" cy="307795"/>
          </a:xfrm>
          <a:prstGeom prst="rect">
            <a:avLst/>
          </a:prstGeom>
          <a:noFill/>
          <a:ln w="9525">
            <a:noFill/>
            <a:miter lim="800000"/>
            <a:headEnd/>
            <a:tailEnd/>
          </a:ln>
        </p:spPr>
      </p:pic>
      <p:sp>
        <p:nvSpPr>
          <p:cNvPr id="14" name="TextBox 4"/>
          <p:cNvSpPr txBox="1">
            <a:spLocks noChangeArrowheads="1"/>
          </p:cNvSpPr>
          <p:nvPr/>
        </p:nvSpPr>
        <p:spPr bwMode="auto">
          <a:xfrm>
            <a:off x="1560518" y="4922044"/>
            <a:ext cx="184731" cy="369332"/>
          </a:xfrm>
          <a:prstGeom prst="rect">
            <a:avLst/>
          </a:prstGeom>
          <a:noFill/>
          <a:ln>
            <a:noFill/>
          </a:ln>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endParaRPr lang="en-US" sz="1800" dirty="0"/>
          </a:p>
        </p:txBody>
      </p:sp>
      <p:sp>
        <p:nvSpPr>
          <p:cNvPr id="15" name="TextBox 14"/>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a:t>
            </a:fld>
            <a:endParaRPr lang="en-US" sz="900" dirty="0">
              <a:solidFill>
                <a:srgbClr val="107952"/>
              </a:solidFill>
              <a:cs typeface="Arial" pitchFamily="34" charset="0"/>
            </a:endParaRPr>
          </a:p>
        </p:txBody>
      </p:sp>
      <p:sp>
        <p:nvSpPr>
          <p:cNvPr id="16" name="TextBox 15"/>
          <p:cNvSpPr txBox="1"/>
          <p:nvPr/>
        </p:nvSpPr>
        <p:spPr>
          <a:xfrm>
            <a:off x="6310365" y="4824933"/>
            <a:ext cx="2262135" cy="184666"/>
          </a:xfrm>
          <a:prstGeom prst="rect">
            <a:avLst/>
          </a:prstGeom>
          <a:noFill/>
        </p:spPr>
        <p:txBody>
          <a:bodyPr wrap="square" rtlCol="0">
            <a:spAutoFit/>
          </a:bodyPr>
          <a:lstStyle/>
          <a:p>
            <a:pPr algn="r"/>
            <a:r>
              <a:rPr lang="en-US" sz="600" baseline="0" dirty="0">
                <a:solidFill>
                  <a:schemeClr val="tx1">
                    <a:lumMod val="65000"/>
                    <a:lumOff val="35000"/>
                  </a:schemeClr>
                </a:solidFill>
                <a:latin typeface="Arial"/>
                <a:cs typeface="Arial"/>
              </a:rPr>
              <a:t>Confidential and Proprietary | L</a:t>
            </a:r>
            <a:r>
              <a:rPr lang="en-US" sz="600" dirty="0">
                <a:solidFill>
                  <a:schemeClr val="tx1">
                    <a:lumMod val="65000"/>
                    <a:lumOff val="35000"/>
                  </a:schemeClr>
                </a:solidFill>
                <a:latin typeface="Arial"/>
                <a:cs typeface="Arial"/>
              </a:rPr>
              <a:t>ittelfuse, Inc. ©</a:t>
            </a:r>
            <a:r>
              <a:rPr lang="en-US" sz="600" baseline="0" dirty="0">
                <a:solidFill>
                  <a:schemeClr val="tx1">
                    <a:lumMod val="65000"/>
                    <a:lumOff val="35000"/>
                  </a:schemeClr>
                </a:solidFill>
                <a:latin typeface="Arial"/>
                <a:cs typeface="Arial"/>
              </a:rPr>
              <a:t> 2017</a:t>
            </a:r>
            <a:endParaRPr lang="en-US" sz="600" dirty="0">
              <a:solidFill>
                <a:schemeClr val="tx1">
                  <a:lumMod val="65000"/>
                  <a:lumOff val="35000"/>
                </a:schemeClr>
              </a:solidFill>
              <a:latin typeface="Arial"/>
              <a:cs typeface="Arial"/>
            </a:endParaRPr>
          </a:p>
        </p:txBody>
      </p:sp>
      <p:pic>
        <p:nvPicPr>
          <p:cNvPr id="17" name="Picture 7" descr="footer2.png"/>
          <p:cNvPicPr>
            <a:picLocks/>
          </p:cNvPicPr>
          <p:nvPr/>
        </p:nvPicPr>
        <p:blipFill>
          <a:blip r:embed="rId11" cstate="print">
            <a:extLst>
              <a:ext uri="{28A0092B-C50C-407E-A947-70E740481C1C}">
                <a14:useLocalDpi xmlns:a14="http://schemas.microsoft.com/office/drawing/2010/main"/>
              </a:ext>
            </a:extLst>
          </a:blip>
          <a:srcRect/>
          <a:stretch>
            <a:fillRect/>
          </a:stretch>
        </p:blipFill>
        <p:spPr bwMode="auto">
          <a:xfrm>
            <a:off x="460375" y="4646726"/>
            <a:ext cx="960211" cy="307795"/>
          </a:xfrm>
          <a:prstGeom prst="rect">
            <a:avLst/>
          </a:prstGeom>
          <a:noFill/>
          <a:ln w="9525">
            <a:noFill/>
            <a:miter lim="800000"/>
            <a:headEnd/>
            <a:tailEnd/>
          </a:ln>
        </p:spPr>
      </p:pic>
    </p:spTree>
    <p:extLst>
      <p:ext uri="{BB962C8B-B14F-4D97-AF65-F5344CB8AC3E}">
        <p14:creationId xmlns:p14="http://schemas.microsoft.com/office/powerpoint/2010/main" val="1434978549"/>
      </p:ext>
    </p:extLst>
  </p:cSld>
  <p:clrMap bg1="lt1" tx1="dk1" bg2="lt2" tx2="dk2" accent1="accent1" accent2="accent2" accent3="accent3" accent4="accent4" accent5="accent5" accent6="accent6" hlink="hlink" folHlink="folHlink"/>
  <p:sldLayoutIdLst>
    <p:sldLayoutId id="2147485726" r:id="rId1"/>
    <p:sldLayoutId id="2147485727" r:id="rId2"/>
    <p:sldLayoutId id="2147485728" r:id="rId3"/>
    <p:sldLayoutId id="2147485729" r:id="rId4"/>
    <p:sldLayoutId id="2147485734" r:id="rId5"/>
    <p:sldLayoutId id="2147485731" r:id="rId6"/>
    <p:sldLayoutId id="2147485732" r:id="rId7"/>
    <p:sldLayoutId id="2147485733" r:id="rId8"/>
    <p:sldLayoutId id="2147485735" r:id="rId9"/>
  </p:sldLayoutIdLst>
  <p:hf hdr="0" ftr="0" dt="0"/>
  <p:txStyles>
    <p:titleStyle>
      <a:lvl1pPr algn="l" rtl="0" eaLnBrk="1" fontAlgn="base" hangingPunct="1">
        <a:spcBef>
          <a:spcPct val="0"/>
        </a:spcBef>
        <a:spcAft>
          <a:spcPct val="0"/>
        </a:spcAft>
        <a:defRPr sz="2800" b="1" kern="1200">
          <a:solidFill>
            <a:srgbClr val="007E3A"/>
          </a:solidFill>
          <a:latin typeface="Arial" pitchFamily="34" charset="0"/>
          <a:ea typeface="ＭＳ Ｐゴシック" charset="-128"/>
          <a:cs typeface="Arial" pitchFamily="34" charset="0"/>
        </a:defRPr>
      </a:lvl1pPr>
      <a:lvl2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2pPr>
      <a:lvl3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3pPr>
      <a:lvl4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4pPr>
      <a:lvl5pPr algn="l" rtl="0" eaLnBrk="1" fontAlgn="base" hangingPunct="1">
        <a:spcBef>
          <a:spcPct val="0"/>
        </a:spcBef>
        <a:spcAft>
          <a:spcPct val="0"/>
        </a:spcAft>
        <a:defRPr sz="2800" b="1">
          <a:solidFill>
            <a:srgbClr val="107952"/>
          </a:solidFill>
          <a:latin typeface="Arial" charset="0"/>
          <a:ea typeface="ＭＳ Ｐゴシック" charset="-128"/>
          <a:cs typeface="Arial" charset="0"/>
        </a:defRPr>
      </a:lvl5pPr>
      <a:lvl6pPr marL="457200" algn="l" rtl="0" eaLnBrk="1" fontAlgn="base" hangingPunct="1">
        <a:spcBef>
          <a:spcPct val="0"/>
        </a:spcBef>
        <a:spcAft>
          <a:spcPct val="0"/>
        </a:spcAft>
        <a:defRPr sz="2800" b="1">
          <a:solidFill>
            <a:srgbClr val="107952"/>
          </a:solidFill>
          <a:latin typeface="Arial" charset="0"/>
          <a:ea typeface="ＭＳ Ｐゴシック" charset="-128"/>
        </a:defRPr>
      </a:lvl6pPr>
      <a:lvl7pPr marL="914400" algn="l" rtl="0" eaLnBrk="1" fontAlgn="base" hangingPunct="1">
        <a:spcBef>
          <a:spcPct val="0"/>
        </a:spcBef>
        <a:spcAft>
          <a:spcPct val="0"/>
        </a:spcAft>
        <a:defRPr sz="2800" b="1">
          <a:solidFill>
            <a:srgbClr val="107952"/>
          </a:solidFill>
          <a:latin typeface="Arial" charset="0"/>
          <a:ea typeface="ＭＳ Ｐゴシック" charset="-128"/>
        </a:defRPr>
      </a:lvl7pPr>
      <a:lvl8pPr marL="1371600" algn="l" rtl="0" eaLnBrk="1" fontAlgn="base" hangingPunct="1">
        <a:spcBef>
          <a:spcPct val="0"/>
        </a:spcBef>
        <a:spcAft>
          <a:spcPct val="0"/>
        </a:spcAft>
        <a:defRPr sz="2800" b="1">
          <a:solidFill>
            <a:srgbClr val="107952"/>
          </a:solidFill>
          <a:latin typeface="Arial" charset="0"/>
          <a:ea typeface="ＭＳ Ｐゴシック" charset="-128"/>
        </a:defRPr>
      </a:lvl8pPr>
      <a:lvl9pPr marL="1828800" algn="l" rtl="0" eaLnBrk="1" fontAlgn="base" hangingPunct="1">
        <a:spcBef>
          <a:spcPct val="0"/>
        </a:spcBef>
        <a:spcAft>
          <a:spcPct val="0"/>
        </a:spcAft>
        <a:defRPr sz="2800" b="1">
          <a:solidFill>
            <a:srgbClr val="107952"/>
          </a:solidFill>
          <a:latin typeface="Arial" charset="0"/>
          <a:ea typeface="ＭＳ Ｐゴシック" charset="-128"/>
        </a:defRPr>
      </a:lvl9pPr>
    </p:titleStyle>
    <p:bodyStyle>
      <a:lvl1pPr marL="342900" indent="-342900" algn="l" rtl="0" eaLnBrk="1" fontAlgn="base" hangingPunct="1">
        <a:spcBef>
          <a:spcPct val="20000"/>
        </a:spcBef>
        <a:spcAft>
          <a:spcPct val="0"/>
        </a:spcAft>
        <a:buClr>
          <a:srgbClr val="107952"/>
        </a:buClr>
        <a:buFont typeface="Wingdings" pitchFamily="2" charset="2"/>
        <a:buChar char="§"/>
        <a:defRPr sz="2800" kern="1200">
          <a:solidFill>
            <a:schemeClr val="tx1"/>
          </a:solidFill>
          <a:latin typeface="Arial" pitchFamily="34" charset="0"/>
          <a:ea typeface="ＭＳ Ｐゴシック" charset="-128"/>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ＭＳ Ｐゴシック" charset="-128"/>
          <a:cs typeface="Arial" pitchFamily="34" charset="0"/>
        </a:defRPr>
      </a:lvl2pPr>
      <a:lvl3pPr marL="1143000" indent="-228600" algn="l" rtl="0" eaLnBrk="1" fontAlgn="base" hangingPunct="1">
        <a:spcBef>
          <a:spcPct val="20000"/>
        </a:spcBef>
        <a:spcAft>
          <a:spcPct val="0"/>
        </a:spcAft>
        <a:buClr>
          <a:srgbClr val="107952"/>
        </a:buClr>
        <a:buFont typeface="Wingdings" pitchFamily="2" charset="2"/>
        <a:buChar char="§"/>
        <a:defRPr sz="2000" kern="1200">
          <a:solidFill>
            <a:schemeClr val="tx1"/>
          </a:solidFill>
          <a:latin typeface="Arial" pitchFamily="34" charset="0"/>
          <a:ea typeface="ＭＳ Ｐゴシック" charset="-128"/>
          <a:cs typeface="Arial" pitchFamily="34" charset="0"/>
        </a:defRPr>
      </a:lvl3pPr>
      <a:lvl4pPr marL="1600200" indent="-228600" algn="l" rtl="0" eaLnBrk="1" fontAlgn="base" hangingPunct="1">
        <a:spcBef>
          <a:spcPct val="20000"/>
        </a:spcBef>
        <a:spcAft>
          <a:spcPct val="0"/>
        </a:spcAft>
        <a:buFont typeface="Arial" pitchFamily="34" charset="0"/>
        <a:buChar char="–"/>
        <a:defRPr kern="1200">
          <a:solidFill>
            <a:schemeClr val="tx1"/>
          </a:solidFill>
          <a:latin typeface="Arial" pitchFamily="34" charset="0"/>
          <a:ea typeface="ＭＳ Ｐゴシック" charset="-128"/>
          <a:cs typeface="Arial" pitchFamily="34" charset="0"/>
        </a:defRPr>
      </a:lvl4pPr>
      <a:lvl5pPr marL="2057400" indent="-228600" algn="l" rtl="0" eaLnBrk="1" fontAlgn="base" hangingPunct="1">
        <a:spcBef>
          <a:spcPct val="20000"/>
        </a:spcBef>
        <a:spcAft>
          <a:spcPct val="0"/>
        </a:spcAft>
        <a:buClr>
          <a:srgbClr val="107952"/>
        </a:buClr>
        <a:buFont typeface="Wingdings" pitchFamily="2" charset="2"/>
        <a:buChar char="§"/>
        <a:defRPr sz="1600" kern="1200">
          <a:solidFill>
            <a:schemeClr val="tx1"/>
          </a:solidFill>
          <a:latin typeface="Arial" pitchFamily="34" charset="0"/>
          <a:ea typeface="ＭＳ Ｐゴシック" charset="-128"/>
          <a:cs typeface="Arial" pitchFamily="34" charset="0"/>
        </a:defRPr>
      </a:lvl5pPr>
      <a:lvl6pPr marL="2514600" indent="-228600" algn="l" defTabSz="914400" rtl="0" eaLnBrk="1" latinLnBrk="0" hangingPunct="1">
        <a:spcBef>
          <a:spcPct val="20000"/>
        </a:spcBef>
        <a:buFont typeface="Lucida Grande"/>
        <a:buChar char="-"/>
        <a:defRPr sz="1400" b="0" i="0" kern="1200" baseline="0">
          <a:solidFill>
            <a:schemeClr val="tx1"/>
          </a:solidFill>
          <a:latin typeface="Arial"/>
          <a:ea typeface="+mn-ea"/>
          <a:cs typeface="Arial"/>
        </a:defRPr>
      </a:lvl6pPr>
      <a:lvl7pPr marL="2971800" indent="-228600" algn="l" defTabSz="914400" rtl="0" eaLnBrk="1" latinLnBrk="0" hangingPunct="1">
        <a:spcBef>
          <a:spcPct val="20000"/>
        </a:spcBef>
        <a:buClr>
          <a:srgbClr val="107952"/>
        </a:buClr>
        <a:buFont typeface="Wingdings" charset="2"/>
        <a:buChar char="§"/>
        <a:defRPr sz="1200" b="0" i="0" kern="1200">
          <a:solidFill>
            <a:schemeClr val="tx1"/>
          </a:solidFill>
          <a:latin typeface="Arial"/>
          <a:ea typeface="+mn-ea"/>
          <a:cs typeface="Arial"/>
        </a:defRPr>
      </a:lvl7pPr>
      <a:lvl8pPr marL="3429000" indent="-228600" algn="l" defTabSz="914400" rtl="0" eaLnBrk="1" latinLnBrk="0" hangingPunct="1">
        <a:spcBef>
          <a:spcPct val="20000"/>
        </a:spcBef>
        <a:buFont typeface="Lucida Grande"/>
        <a:buChar char="-"/>
        <a:defRPr sz="1050" b="0" i="0" kern="1200">
          <a:solidFill>
            <a:schemeClr val="tx1"/>
          </a:solidFill>
          <a:latin typeface="Arial"/>
          <a:ea typeface="+mn-ea"/>
          <a:cs typeface="Arial"/>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340">
          <p15:clr>
            <a:srgbClr val="F26B43"/>
          </p15:clr>
        </p15:guide>
        <p15:guide id="4"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png"/><Relationship Id="rId18" Type="http://schemas.openxmlformats.org/officeDocument/2006/relationships/image" Target="../media/image49.jpeg"/><Relationship Id="rId3" Type="http://schemas.openxmlformats.org/officeDocument/2006/relationships/image" Target="../media/image48.png"/><Relationship Id="rId7" Type="http://schemas.openxmlformats.org/officeDocument/2006/relationships/image" Target="../media/image26.jpeg"/><Relationship Id="rId12" Type="http://schemas.openxmlformats.org/officeDocument/2006/relationships/image" Target="../media/image31.jpeg"/><Relationship Id="rId17" Type="http://schemas.openxmlformats.org/officeDocument/2006/relationships/image" Target="../media/image34.jpeg"/><Relationship Id="rId2" Type="http://schemas.openxmlformats.org/officeDocument/2006/relationships/notesSlide" Target="../notesSlides/notesSlide7.xml"/><Relationship Id="rId16"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jpeg"/><Relationship Id="rId15" Type="http://schemas.openxmlformats.org/officeDocument/2006/relationships/image" Target="../media/image38.jpeg"/><Relationship Id="rId10" Type="http://schemas.openxmlformats.org/officeDocument/2006/relationships/image" Target="../media/image29.jpeg"/><Relationship Id="rId4" Type="http://schemas.openxmlformats.org/officeDocument/2006/relationships/image" Target="../media/image23.png"/><Relationship Id="rId9" Type="http://schemas.openxmlformats.org/officeDocument/2006/relationships/image" Target="../media/image28.jpeg"/><Relationship Id="rId14"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50.png"/><Relationship Id="rId3" Type="http://schemas.openxmlformats.org/officeDocument/2006/relationships/image" Target="../media/image32.png"/><Relationship Id="rId7" Type="http://schemas.openxmlformats.org/officeDocument/2006/relationships/image" Target="../media/image26.jpeg"/><Relationship Id="rId12" Type="http://schemas.openxmlformats.org/officeDocument/2006/relationships/image" Target="../media/image34.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25.jpeg"/><Relationship Id="rId11" Type="http://schemas.openxmlformats.org/officeDocument/2006/relationships/image" Target="../media/image42.png"/><Relationship Id="rId5" Type="http://schemas.openxmlformats.org/officeDocument/2006/relationships/image" Target="../media/image24.jpeg"/><Relationship Id="rId10" Type="http://schemas.openxmlformats.org/officeDocument/2006/relationships/image" Target="../media/image41.png"/><Relationship Id="rId4" Type="http://schemas.openxmlformats.org/officeDocument/2006/relationships/image" Target="../media/image29.jpe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jpeg"/></Relationships>
</file>

<file path=ppt/slides/_rels/slide1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jpeg"/></Relationships>
</file>

<file path=ppt/slides/_rels/slide19.xml.rels><?xml version="1.0" encoding="UTF-8" standalone="yes"?>
<Relationships xmlns="http://schemas.openxmlformats.org/package/2006/relationships"><Relationship Id="rId3" Type="http://schemas.openxmlformats.org/officeDocument/2006/relationships/hyperlink" Target="http://www.littelfuse.com/shockprotection" TargetMode="External"/><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hyperlink" Target="http://www.littelfuse.com/arcflash" TargetMode="External"/><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67.jpeg"/><Relationship Id="rId5" Type="http://schemas.openxmlformats.org/officeDocument/2006/relationships/image" Target="../media/image66.png"/><Relationship Id="rId4" Type="http://schemas.openxmlformats.org/officeDocument/2006/relationships/image" Target="../media/image6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2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72.jpeg"/></Relationships>
</file>

<file path=ppt/slides/_rels/slide2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4.emf"/></Relationships>
</file>

<file path=ppt/slides/_rels/slide2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png"/></Relationships>
</file>

<file path=ppt/slides/_rels/slide2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www.littelfuse.com/water"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hyperlink" Target="http://www.littelfuse.com/wate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jpeg"/><Relationship Id="rId12" Type="http://schemas.openxmlformats.org/officeDocument/2006/relationships/image" Target="../media/image31.jpeg"/><Relationship Id="rId17" Type="http://schemas.openxmlformats.org/officeDocument/2006/relationships/image" Target="../media/image36.png"/><Relationship Id="rId2" Type="http://schemas.openxmlformats.org/officeDocument/2006/relationships/image" Target="../media/image21.png"/><Relationship Id="rId16"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jpeg"/><Relationship Id="rId15" Type="http://schemas.openxmlformats.org/officeDocument/2006/relationships/image" Target="../media/image34.jpeg"/><Relationship Id="rId10" Type="http://schemas.openxmlformats.org/officeDocument/2006/relationships/image" Target="../media/image29.jpeg"/><Relationship Id="rId4" Type="http://schemas.openxmlformats.org/officeDocument/2006/relationships/image" Target="../media/image23.png"/><Relationship Id="rId9" Type="http://schemas.openxmlformats.org/officeDocument/2006/relationships/image" Target="../media/image28.jpeg"/><Relationship Id="rId14" Type="http://schemas.openxmlformats.org/officeDocument/2006/relationships/image" Target="../media/image33.png"/></Relationships>
</file>

<file path=ppt/slides/_rels/slide6.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0.jpeg"/><Relationship Id="rId18" Type="http://schemas.openxmlformats.org/officeDocument/2006/relationships/image" Target="../media/image41.png"/><Relationship Id="rId3" Type="http://schemas.openxmlformats.org/officeDocument/2006/relationships/image" Target="../media/image37.png"/><Relationship Id="rId21" Type="http://schemas.openxmlformats.org/officeDocument/2006/relationships/image" Target="../media/image35.jpeg"/><Relationship Id="rId7" Type="http://schemas.openxmlformats.org/officeDocument/2006/relationships/image" Target="../media/image25.jpeg"/><Relationship Id="rId12" Type="http://schemas.openxmlformats.org/officeDocument/2006/relationships/image" Target="../media/image29.jpeg"/><Relationship Id="rId17" Type="http://schemas.openxmlformats.org/officeDocument/2006/relationships/image" Target="../media/image40.png"/><Relationship Id="rId2" Type="http://schemas.openxmlformats.org/officeDocument/2006/relationships/notesSlide" Target="../notesSlides/notesSlide5.xml"/><Relationship Id="rId16" Type="http://schemas.openxmlformats.org/officeDocument/2006/relationships/image" Target="../media/image33.png"/><Relationship Id="rId20"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24.jpeg"/><Relationship Id="rId11" Type="http://schemas.openxmlformats.org/officeDocument/2006/relationships/image" Target="../media/image28.jpeg"/><Relationship Id="rId5" Type="http://schemas.openxmlformats.org/officeDocument/2006/relationships/image" Target="../media/image23.png"/><Relationship Id="rId15" Type="http://schemas.openxmlformats.org/officeDocument/2006/relationships/image" Target="../media/image32.png"/><Relationship Id="rId10" Type="http://schemas.openxmlformats.org/officeDocument/2006/relationships/image" Target="../media/image39.jpeg"/><Relationship Id="rId19" Type="http://schemas.openxmlformats.org/officeDocument/2006/relationships/image" Target="../media/image42.png"/><Relationship Id="rId4" Type="http://schemas.openxmlformats.org/officeDocument/2006/relationships/image" Target="../media/image38.jpeg"/><Relationship Id="rId9" Type="http://schemas.openxmlformats.org/officeDocument/2006/relationships/image" Target="../media/image27.jpeg"/><Relationship Id="rId14" Type="http://schemas.openxmlformats.org/officeDocument/2006/relationships/image" Target="../media/image31.jpeg"/></Relationships>
</file>

<file path=ppt/slides/_rels/slide7.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22.png"/><Relationship Id="rId18" Type="http://schemas.openxmlformats.org/officeDocument/2006/relationships/image" Target="../media/image43.jpeg"/><Relationship Id="rId3" Type="http://schemas.openxmlformats.org/officeDocument/2006/relationships/image" Target="../media/image44.png"/><Relationship Id="rId21" Type="http://schemas.openxmlformats.org/officeDocument/2006/relationships/image" Target="../media/image34.jpeg"/><Relationship Id="rId7" Type="http://schemas.openxmlformats.org/officeDocument/2006/relationships/image" Target="../media/image26.jpeg"/><Relationship Id="rId12" Type="http://schemas.openxmlformats.org/officeDocument/2006/relationships/image" Target="../media/image30.jpeg"/><Relationship Id="rId17" Type="http://schemas.openxmlformats.org/officeDocument/2006/relationships/image" Target="../media/image42.png"/><Relationship Id="rId2" Type="http://schemas.openxmlformats.org/officeDocument/2006/relationships/notesSlide" Target="../notesSlides/notesSlide6.xml"/><Relationship Id="rId16" Type="http://schemas.openxmlformats.org/officeDocument/2006/relationships/image" Target="../media/image41.png"/><Relationship Id="rId20"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25.jpeg"/><Relationship Id="rId11" Type="http://schemas.openxmlformats.org/officeDocument/2006/relationships/image" Target="../media/image29.jpeg"/><Relationship Id="rId5" Type="http://schemas.openxmlformats.org/officeDocument/2006/relationships/image" Target="../media/image24.jpeg"/><Relationship Id="rId15" Type="http://schemas.openxmlformats.org/officeDocument/2006/relationships/image" Target="../media/image40.png"/><Relationship Id="rId10" Type="http://schemas.openxmlformats.org/officeDocument/2006/relationships/image" Target="../media/image28.jpeg"/><Relationship Id="rId19" Type="http://schemas.openxmlformats.org/officeDocument/2006/relationships/image" Target="../media/image32.png"/><Relationship Id="rId4" Type="http://schemas.openxmlformats.org/officeDocument/2006/relationships/image" Target="../media/image23.png"/><Relationship Id="rId9" Type="http://schemas.openxmlformats.org/officeDocument/2006/relationships/image" Target="../media/image39.jpeg"/><Relationship Id="rId14" Type="http://schemas.openxmlformats.org/officeDocument/2006/relationships/image" Target="../media/image31.jpeg"/><Relationship Id="rId22" Type="http://schemas.openxmlformats.org/officeDocument/2006/relationships/image" Target="../media/image35.jpeg"/></Relationships>
</file>

<file path=ppt/slides/_rels/slide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40.png"/><Relationship Id="rId3" Type="http://schemas.openxmlformats.org/officeDocument/2006/relationships/image" Target="../media/image24.jpeg"/><Relationship Id="rId7" Type="http://schemas.openxmlformats.org/officeDocument/2006/relationships/image" Target="../media/image39.jpeg"/><Relationship Id="rId12" Type="http://schemas.openxmlformats.org/officeDocument/2006/relationships/image" Target="../media/image3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1.jpeg"/><Relationship Id="rId5" Type="http://schemas.openxmlformats.org/officeDocument/2006/relationships/image" Target="../media/image26.jpeg"/><Relationship Id="rId15" Type="http://schemas.openxmlformats.org/officeDocument/2006/relationships/image" Target="../media/image42.png"/><Relationship Id="rId10" Type="http://schemas.openxmlformats.org/officeDocument/2006/relationships/image" Target="../media/image30.jpeg"/><Relationship Id="rId4" Type="http://schemas.openxmlformats.org/officeDocument/2006/relationships/image" Target="../media/image25.jpeg"/><Relationship Id="rId9" Type="http://schemas.openxmlformats.org/officeDocument/2006/relationships/image" Target="../media/image29.jpeg"/><Relationship Id="rId1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2258" y="178806"/>
            <a:ext cx="3456891" cy="1838714"/>
          </a:xfrm>
        </p:spPr>
        <p:txBody>
          <a:bodyPr/>
          <a:lstStyle/>
          <a:p>
            <a:r>
              <a:rPr lang="en-US" dirty="0"/>
              <a:t>Water/</a:t>
            </a:r>
            <a:r>
              <a:rPr lang="en-US"/>
              <a:t>Wastewater Product Capabilities</a:t>
            </a:r>
            <a:endParaRPr lang="en-US" dirty="0"/>
          </a:p>
        </p:txBody>
      </p:sp>
      <p:sp>
        <p:nvSpPr>
          <p:cNvPr id="3" name="Text Placeholder 2"/>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791395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087265" y="1784088"/>
            <a:ext cx="5060969" cy="3373980"/>
          </a:xfrm>
          <a:prstGeom prst="rect">
            <a:avLst/>
          </a:prstGeom>
        </p:spPr>
      </p:pic>
      <p:sp>
        <p:nvSpPr>
          <p:cNvPr id="2" name="Title 1"/>
          <p:cNvSpPr>
            <a:spLocks noGrp="1"/>
          </p:cNvSpPr>
          <p:nvPr>
            <p:ph type="title"/>
          </p:nvPr>
        </p:nvSpPr>
        <p:spPr/>
        <p:txBody>
          <a:bodyPr/>
          <a:lstStyle/>
          <a:p>
            <a:r>
              <a:rPr lang="en-US" dirty="0"/>
              <a:t>Protection for Water Wells/Pumping Stations</a:t>
            </a:r>
          </a:p>
        </p:txBody>
      </p:sp>
      <p:sp>
        <p:nvSpPr>
          <p:cNvPr id="52" name="TextBox 51"/>
          <p:cNvSpPr txBox="1"/>
          <p:nvPr/>
        </p:nvSpPr>
        <p:spPr>
          <a:xfrm>
            <a:off x="340357" y="2657457"/>
            <a:ext cx="1895750" cy="307777"/>
          </a:xfrm>
          <a:prstGeom prst="rect">
            <a:avLst/>
          </a:prstGeom>
          <a:solidFill>
            <a:srgbClr val="1D7690"/>
          </a:solidFill>
          <a:ln>
            <a:solidFill>
              <a:srgbClr val="1D7690"/>
            </a:solidFill>
          </a:ln>
        </p:spPr>
        <p:txBody>
          <a:bodyPr wrap="square" rtlCol="0">
            <a:spAutoFit/>
          </a:bodyPr>
          <a:lstStyle/>
          <a:p>
            <a:pPr algn="ctr"/>
            <a:r>
              <a:rPr lang="en-US" sz="1400" dirty="0">
                <a:solidFill>
                  <a:schemeClr val="bg1"/>
                </a:solidFill>
              </a:rPr>
              <a:t>Safety</a:t>
            </a:r>
          </a:p>
        </p:txBody>
      </p:sp>
      <p:sp>
        <p:nvSpPr>
          <p:cNvPr id="47" name="TextBox 46"/>
          <p:cNvSpPr txBox="1"/>
          <p:nvPr/>
        </p:nvSpPr>
        <p:spPr>
          <a:xfrm>
            <a:off x="340357" y="861163"/>
            <a:ext cx="7565004" cy="307777"/>
          </a:xfrm>
          <a:prstGeom prst="rect">
            <a:avLst/>
          </a:prstGeom>
          <a:solidFill>
            <a:srgbClr val="77787B"/>
          </a:solidFill>
          <a:ln>
            <a:solidFill>
              <a:srgbClr val="77787B"/>
            </a:solidFill>
          </a:ln>
        </p:spPr>
        <p:txBody>
          <a:bodyPr wrap="square" rtlCol="0">
            <a:spAutoFit/>
          </a:bodyPr>
          <a:lstStyle/>
          <a:p>
            <a:pPr algn="ctr"/>
            <a:r>
              <a:rPr lang="en-US" sz="1400" dirty="0">
                <a:solidFill>
                  <a:schemeClr val="bg1"/>
                </a:solidFill>
              </a:rPr>
              <a:t>Motor and Pump</a:t>
            </a:r>
          </a:p>
        </p:txBody>
      </p:sp>
      <p:sp>
        <p:nvSpPr>
          <p:cNvPr id="46" name="Rectangle 45"/>
          <p:cNvSpPr/>
          <p:nvPr/>
        </p:nvSpPr>
        <p:spPr>
          <a:xfrm>
            <a:off x="6042459"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p:cNvSpPr/>
          <p:nvPr/>
        </p:nvSpPr>
        <p:spPr>
          <a:xfrm>
            <a:off x="5998835" y="2146686"/>
            <a:ext cx="99719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UL Class Fuses</a:t>
            </a:r>
          </a:p>
        </p:txBody>
      </p:sp>
      <p:sp>
        <p:nvSpPr>
          <p:cNvPr id="49" name="Rectangle 48"/>
          <p:cNvSpPr/>
          <p:nvPr/>
        </p:nvSpPr>
        <p:spPr>
          <a:xfrm>
            <a:off x="1287819" y="11963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p:cNvSpPr/>
          <p:nvPr/>
        </p:nvSpPr>
        <p:spPr>
          <a:xfrm>
            <a:off x="1254757" y="2140470"/>
            <a:ext cx="956049"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Enhanced Overload Relay</a:t>
            </a:r>
          </a:p>
        </p:txBody>
      </p:sp>
      <p:sp>
        <p:nvSpPr>
          <p:cNvPr id="51" name="Rectangle 50"/>
          <p:cNvSpPr/>
          <p:nvPr/>
        </p:nvSpPr>
        <p:spPr>
          <a:xfrm>
            <a:off x="2236107" y="11963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p:cNvSpPr/>
          <p:nvPr/>
        </p:nvSpPr>
        <p:spPr>
          <a:xfrm>
            <a:off x="2179719" y="2146686"/>
            <a:ext cx="105316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Voltage Monitors</a:t>
            </a:r>
          </a:p>
        </p:txBody>
      </p:sp>
      <p:sp>
        <p:nvSpPr>
          <p:cNvPr id="54" name="Rectangle 53"/>
          <p:cNvSpPr/>
          <p:nvPr/>
        </p:nvSpPr>
        <p:spPr>
          <a:xfrm>
            <a:off x="4144197"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p:cNvSpPr/>
          <p:nvPr/>
        </p:nvSpPr>
        <p:spPr>
          <a:xfrm>
            <a:off x="4076631" y="2146686"/>
            <a:ext cx="105102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Pump Controllers / Liquid Level</a:t>
            </a:r>
          </a:p>
        </p:txBody>
      </p:sp>
      <p:sp>
        <p:nvSpPr>
          <p:cNvPr id="56" name="Rectangle 55"/>
          <p:cNvSpPr/>
          <p:nvPr/>
        </p:nvSpPr>
        <p:spPr>
          <a:xfrm>
            <a:off x="5093957"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p:cNvSpPr/>
          <p:nvPr/>
        </p:nvSpPr>
        <p:spPr>
          <a:xfrm>
            <a:off x="5092539" y="2146686"/>
            <a:ext cx="93236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Time Delay Relays</a:t>
            </a:r>
          </a:p>
        </p:txBody>
      </p:sp>
      <p:sp>
        <p:nvSpPr>
          <p:cNvPr id="59" name="Rectangle 58"/>
          <p:cNvSpPr/>
          <p:nvPr/>
        </p:nvSpPr>
        <p:spPr>
          <a:xfrm>
            <a:off x="340357" y="11963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0" name="Picture 59"/>
          <p:cNvPicPr>
            <a:picLocks noChangeAspect="1"/>
          </p:cNvPicPr>
          <p:nvPr/>
        </p:nvPicPr>
        <p:blipFill rotWithShape="1">
          <a:blip r:embed="rId4" cstate="print">
            <a:extLst>
              <a:ext uri="{28A0092B-C50C-407E-A947-70E740481C1C}">
                <a14:useLocalDpi xmlns:a14="http://schemas.microsoft.com/office/drawing/2010/main"/>
              </a:ext>
            </a:extLst>
          </a:blip>
          <a:srcRect b="-16052"/>
          <a:stretch/>
        </p:blipFill>
        <p:spPr>
          <a:xfrm>
            <a:off x="5175520" y="1457678"/>
            <a:ext cx="363579" cy="414370"/>
          </a:xfrm>
          <a:prstGeom prst="rect">
            <a:avLst/>
          </a:prstGeom>
        </p:spPr>
      </p:pic>
      <p:sp>
        <p:nvSpPr>
          <p:cNvPr id="61" name="Rectangle 60"/>
          <p:cNvSpPr/>
          <p:nvPr/>
        </p:nvSpPr>
        <p:spPr>
          <a:xfrm>
            <a:off x="3187144"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p:cNvSpPr/>
          <p:nvPr/>
        </p:nvSpPr>
        <p:spPr>
          <a:xfrm>
            <a:off x="238494" y="2140470"/>
            <a:ext cx="1097482"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Bluetooth Enabled Overload Relay</a:t>
            </a:r>
          </a:p>
        </p:txBody>
      </p:sp>
      <p:sp>
        <p:nvSpPr>
          <p:cNvPr id="92" name="Rectangle 91"/>
          <p:cNvSpPr/>
          <p:nvPr/>
        </p:nvSpPr>
        <p:spPr>
          <a:xfrm>
            <a:off x="3147565" y="2146686"/>
            <a:ext cx="104479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Alternating Relay</a:t>
            </a:r>
          </a:p>
        </p:txBody>
      </p:sp>
      <p:grpSp>
        <p:nvGrpSpPr>
          <p:cNvPr id="99" name="Group 98"/>
          <p:cNvGrpSpPr/>
          <p:nvPr/>
        </p:nvGrpSpPr>
        <p:grpSpPr>
          <a:xfrm>
            <a:off x="6127621" y="1340248"/>
            <a:ext cx="737417" cy="752238"/>
            <a:chOff x="6169311" y="1391089"/>
            <a:chExt cx="737417" cy="752238"/>
          </a:xfrm>
        </p:grpSpPr>
        <p:pic>
          <p:nvPicPr>
            <p:cNvPr id="100" name="Picture 2" descr="Picture 1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26473" y="1391089"/>
              <a:ext cx="580255" cy="684128"/>
            </a:xfrm>
            <a:prstGeom prst="rect">
              <a:avLst/>
            </a:prstGeom>
            <a:noFill/>
            <a:ln w="9525">
              <a:noFill/>
              <a:miter lim="800000"/>
              <a:headEnd/>
              <a:tailEnd/>
            </a:ln>
          </p:spPr>
        </p:pic>
        <p:pic>
          <p:nvPicPr>
            <p:cNvPr id="101" name="Picture 7" descr="CCMR60"/>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69311" y="1831383"/>
              <a:ext cx="145256" cy="311944"/>
            </a:xfrm>
            <a:prstGeom prst="rect">
              <a:avLst/>
            </a:prstGeom>
            <a:noFill/>
            <a:ln w="9525">
              <a:noFill/>
              <a:miter lim="800000"/>
              <a:headEnd/>
              <a:tailEnd/>
            </a:ln>
          </p:spPr>
        </p:pic>
      </p:grpSp>
      <p:sp>
        <p:nvSpPr>
          <p:cNvPr id="104" name="Rectangle 103"/>
          <p:cNvSpPr/>
          <p:nvPr/>
        </p:nvSpPr>
        <p:spPr>
          <a:xfrm>
            <a:off x="6990961"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5" name="Picture 28" descr="Fuseblock1.jpg"/>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509029" y="1410300"/>
            <a:ext cx="364228" cy="425950"/>
          </a:xfrm>
          <a:prstGeom prst="rect">
            <a:avLst/>
          </a:prstGeom>
          <a:noFill/>
          <a:ln w="9525">
            <a:noFill/>
            <a:miter lim="800000"/>
            <a:headEnd/>
            <a:tailEnd/>
          </a:ln>
        </p:spPr>
      </p:pic>
      <p:pic>
        <p:nvPicPr>
          <p:cNvPr id="106" name="Picture 5" descr="FuseCover_J_OneOff.jpg"/>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033014" y="1528207"/>
            <a:ext cx="462627" cy="362653"/>
          </a:xfrm>
          <a:prstGeom prst="rect">
            <a:avLst/>
          </a:prstGeom>
          <a:noFill/>
          <a:ln w="9525">
            <a:noFill/>
            <a:miter lim="800000"/>
            <a:headEnd/>
            <a:tailEnd/>
          </a:ln>
        </p:spPr>
      </p:pic>
      <p:sp>
        <p:nvSpPr>
          <p:cNvPr id="107" name="Rectangle 106"/>
          <p:cNvSpPr/>
          <p:nvPr/>
        </p:nvSpPr>
        <p:spPr>
          <a:xfrm>
            <a:off x="6931195" y="2146686"/>
            <a:ext cx="100756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LF Series Blocks &amp; Covers</a:t>
            </a:r>
          </a:p>
        </p:txBody>
      </p:sp>
      <p:pic>
        <p:nvPicPr>
          <p:cNvPr id="109" name="Picture 108"/>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15916" y="1242538"/>
            <a:ext cx="626599" cy="782109"/>
          </a:xfrm>
          <a:prstGeom prst="rect">
            <a:avLst/>
          </a:prstGeom>
        </p:spPr>
      </p:pic>
      <p:pic>
        <p:nvPicPr>
          <p:cNvPr id="110" name="Picture 109"/>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2362348" y="1275810"/>
            <a:ext cx="643464" cy="712166"/>
          </a:xfrm>
          <a:prstGeom prst="rect">
            <a:avLst/>
          </a:prstGeom>
        </p:spPr>
      </p:pic>
      <p:pic>
        <p:nvPicPr>
          <p:cNvPr id="111" name="Picture 110"/>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295472" y="1315827"/>
            <a:ext cx="718549" cy="718549"/>
          </a:xfrm>
          <a:prstGeom prst="rect">
            <a:avLst/>
          </a:prstGeom>
        </p:spPr>
      </p:pic>
      <p:pic>
        <p:nvPicPr>
          <p:cNvPr id="112" name="Picture 111"/>
          <p:cNvPicPr>
            <a:picLocks noChangeAspect="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315214" y="1250922"/>
            <a:ext cx="593305" cy="784762"/>
          </a:xfrm>
          <a:prstGeom prst="rect">
            <a:avLst/>
          </a:prstGeom>
        </p:spPr>
      </p:pic>
      <p:pic>
        <p:nvPicPr>
          <p:cNvPr id="113" name="Picture 112"/>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265236" y="1310837"/>
            <a:ext cx="914483" cy="682867"/>
          </a:xfrm>
          <a:prstGeom prst="rect">
            <a:avLst/>
          </a:prstGeom>
        </p:spPr>
      </p:pic>
      <p:pic>
        <p:nvPicPr>
          <p:cNvPr id="114" name="Picture 113"/>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5544847" y="1446911"/>
            <a:ext cx="368775" cy="397142"/>
          </a:xfrm>
          <a:prstGeom prst="rect">
            <a:avLst/>
          </a:prstGeom>
        </p:spPr>
      </p:pic>
      <p:sp>
        <p:nvSpPr>
          <p:cNvPr id="115" name="Rectangle 114"/>
          <p:cNvSpPr/>
          <p:nvPr/>
        </p:nvSpPr>
        <p:spPr>
          <a:xfrm>
            <a:off x="350506" y="2992774"/>
            <a:ext cx="917146" cy="935106"/>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115"/>
          <p:cNvSpPr/>
          <p:nvPr/>
        </p:nvSpPr>
        <p:spPr>
          <a:xfrm>
            <a:off x="340357" y="3962253"/>
            <a:ext cx="920095"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1D7690"/>
                </a:solidFill>
              </a:rPr>
              <a:t>Industrial GFCI </a:t>
            </a:r>
          </a:p>
        </p:txBody>
      </p:sp>
      <p:pic>
        <p:nvPicPr>
          <p:cNvPr id="117" name="Picture 2"/>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456750" y="3114650"/>
            <a:ext cx="727472" cy="748904"/>
          </a:xfrm>
          <a:prstGeom prst="rect">
            <a:avLst/>
          </a:prstGeom>
          <a:noFill/>
          <a:ln>
            <a:noFill/>
          </a:ln>
        </p:spPr>
      </p:pic>
      <p:sp>
        <p:nvSpPr>
          <p:cNvPr id="118" name="Rectangle 117"/>
          <p:cNvSpPr/>
          <p:nvPr/>
        </p:nvSpPr>
        <p:spPr>
          <a:xfrm>
            <a:off x="1324221" y="2992774"/>
            <a:ext cx="914400"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Rectangle 118"/>
          <p:cNvSpPr/>
          <p:nvPr/>
        </p:nvSpPr>
        <p:spPr>
          <a:xfrm>
            <a:off x="1324862" y="3962253"/>
            <a:ext cx="91375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Ground-Fault Relays</a:t>
            </a:r>
          </a:p>
        </p:txBody>
      </p:sp>
      <p:pic>
        <p:nvPicPr>
          <p:cNvPr id="120" name="Picture 119"/>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348192" y="3183252"/>
            <a:ext cx="859831" cy="613720"/>
          </a:xfrm>
          <a:prstGeom prst="rect">
            <a:avLst/>
          </a:prstGeom>
        </p:spPr>
      </p:pic>
      <p:sp>
        <p:nvSpPr>
          <p:cNvPr id="121" name="TextBox 120"/>
          <p:cNvSpPr txBox="1"/>
          <p:nvPr/>
        </p:nvSpPr>
        <p:spPr>
          <a:xfrm>
            <a:off x="2423158" y="2650401"/>
            <a:ext cx="941832" cy="316485"/>
          </a:xfrm>
          <a:prstGeom prst="rect">
            <a:avLst/>
          </a:prstGeom>
          <a:solidFill>
            <a:srgbClr val="42469D"/>
          </a:solidFill>
        </p:spPr>
        <p:txBody>
          <a:bodyPr wrap="square" lIns="18288" rIns="18288" rtlCol="0" anchor="ctr" anchorCtr="1">
            <a:normAutofit/>
          </a:bodyPr>
          <a:lstStyle/>
          <a:p>
            <a:pPr algn="ctr"/>
            <a:r>
              <a:rPr lang="en-US" sz="1400" dirty="0">
                <a:solidFill>
                  <a:schemeClr val="bg1"/>
                </a:solidFill>
              </a:rPr>
              <a:t>Notification</a:t>
            </a:r>
          </a:p>
        </p:txBody>
      </p:sp>
      <p:sp>
        <p:nvSpPr>
          <p:cNvPr id="122" name="Rectangle 121"/>
          <p:cNvSpPr/>
          <p:nvPr/>
        </p:nvSpPr>
        <p:spPr>
          <a:xfrm>
            <a:off x="2423158" y="2997561"/>
            <a:ext cx="941832"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122"/>
          <p:cNvSpPr/>
          <p:nvPr/>
        </p:nvSpPr>
        <p:spPr>
          <a:xfrm>
            <a:off x="2423158" y="3926204"/>
            <a:ext cx="90437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42469D"/>
                </a:solidFill>
              </a:rPr>
              <a:t>Flashers</a:t>
            </a:r>
          </a:p>
        </p:txBody>
      </p:sp>
      <p:pic>
        <p:nvPicPr>
          <p:cNvPr id="124" name="Picture 123"/>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2454900" y="3024941"/>
            <a:ext cx="842348" cy="842348"/>
          </a:xfrm>
          <a:prstGeom prst="rect">
            <a:avLst/>
          </a:prstGeom>
        </p:spPr>
      </p:pic>
      <p:sp>
        <p:nvSpPr>
          <p:cNvPr id="44" name="TextBox 43">
            <a:extLst>
              <a:ext uri="{FF2B5EF4-FFF2-40B4-BE49-F238E27FC236}">
                <a16:creationId xmlns:a16="http://schemas.microsoft.com/office/drawing/2014/main" id="{738118FD-4B5D-4797-9CAD-3EC40450B8FA}"/>
              </a:ext>
            </a:extLst>
          </p:cNvPr>
          <p:cNvSpPr txBox="1"/>
          <p:nvPr/>
        </p:nvSpPr>
        <p:spPr>
          <a:xfrm>
            <a:off x="3458582" y="2641166"/>
            <a:ext cx="914401" cy="307777"/>
          </a:xfrm>
          <a:prstGeom prst="rect">
            <a:avLst/>
          </a:prstGeom>
          <a:solidFill>
            <a:srgbClr val="007E3A"/>
          </a:solidFill>
        </p:spPr>
        <p:txBody>
          <a:bodyPr wrap="square" rtlCol="0">
            <a:spAutoFit/>
          </a:bodyPr>
          <a:lstStyle/>
          <a:p>
            <a:pPr algn="ctr"/>
            <a:r>
              <a:rPr lang="en-US" sz="1400" dirty="0">
                <a:solidFill>
                  <a:schemeClr val="bg1"/>
                </a:solidFill>
              </a:rPr>
              <a:t>Control</a:t>
            </a:r>
          </a:p>
        </p:txBody>
      </p:sp>
      <p:sp>
        <p:nvSpPr>
          <p:cNvPr id="45" name="Rectangle 44">
            <a:extLst>
              <a:ext uri="{FF2B5EF4-FFF2-40B4-BE49-F238E27FC236}">
                <a16:creationId xmlns:a16="http://schemas.microsoft.com/office/drawing/2014/main" id="{217B0E87-3E77-4E4D-B483-C579B16E8DE5}"/>
              </a:ext>
            </a:extLst>
          </p:cNvPr>
          <p:cNvSpPr/>
          <p:nvPr/>
        </p:nvSpPr>
        <p:spPr>
          <a:xfrm>
            <a:off x="3438234" y="2992774"/>
            <a:ext cx="914400"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0441A69A-5D7C-4CF0-B240-818D34771655}"/>
              </a:ext>
            </a:extLst>
          </p:cNvPr>
          <p:cNvSpPr/>
          <p:nvPr/>
        </p:nvSpPr>
        <p:spPr>
          <a:xfrm>
            <a:off x="3474209" y="3952239"/>
            <a:ext cx="91440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007E3A"/>
                </a:solidFill>
              </a:rPr>
              <a:t>Transformers</a:t>
            </a:r>
          </a:p>
        </p:txBody>
      </p:sp>
      <p:pic>
        <p:nvPicPr>
          <p:cNvPr id="63" name="Picture 62" descr="A picture containing text, watch&#10;&#10;Description automatically generated">
            <a:extLst>
              <a:ext uri="{FF2B5EF4-FFF2-40B4-BE49-F238E27FC236}">
                <a16:creationId xmlns:a16="http://schemas.microsoft.com/office/drawing/2014/main" id="{4E6544E6-BF9B-4822-8C0B-AA21DFD20FC3}"/>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t="17692" b="22398"/>
          <a:stretch/>
        </p:blipFill>
        <p:spPr>
          <a:xfrm>
            <a:off x="3490578" y="3332675"/>
            <a:ext cx="855096" cy="384216"/>
          </a:xfrm>
          <a:prstGeom prst="rect">
            <a:avLst/>
          </a:prstGeom>
        </p:spPr>
      </p:pic>
    </p:spTree>
    <p:extLst>
      <p:ext uri="{BB962C8B-B14F-4D97-AF65-F5344CB8AC3E}">
        <p14:creationId xmlns:p14="http://schemas.microsoft.com/office/powerpoint/2010/main" val="947657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Protection for Odor Control System Switchgear</a:t>
            </a:r>
          </a:p>
        </p:txBody>
      </p:sp>
      <p:sp>
        <p:nvSpPr>
          <p:cNvPr id="37" name="TextBox 36"/>
          <p:cNvSpPr txBox="1"/>
          <p:nvPr/>
        </p:nvSpPr>
        <p:spPr>
          <a:xfrm>
            <a:off x="442325" y="915494"/>
            <a:ext cx="4736232" cy="307777"/>
          </a:xfrm>
          <a:prstGeom prst="rect">
            <a:avLst/>
          </a:prstGeom>
          <a:solidFill>
            <a:srgbClr val="77787B"/>
          </a:solidFill>
          <a:ln>
            <a:solidFill>
              <a:srgbClr val="77787B"/>
            </a:solidFill>
          </a:ln>
        </p:spPr>
        <p:txBody>
          <a:bodyPr wrap="square" rtlCol="0">
            <a:spAutoFit/>
          </a:bodyPr>
          <a:lstStyle/>
          <a:p>
            <a:pPr algn="ctr"/>
            <a:r>
              <a:rPr lang="en-US" sz="1400" dirty="0">
                <a:solidFill>
                  <a:schemeClr val="bg1"/>
                </a:solidFill>
              </a:rPr>
              <a:t>Motor and Pump</a:t>
            </a:r>
          </a:p>
        </p:txBody>
      </p:sp>
      <p:sp>
        <p:nvSpPr>
          <p:cNvPr id="52" name="TextBox 51"/>
          <p:cNvSpPr txBox="1"/>
          <p:nvPr/>
        </p:nvSpPr>
        <p:spPr>
          <a:xfrm>
            <a:off x="2423158" y="2650401"/>
            <a:ext cx="941832" cy="316485"/>
          </a:xfrm>
          <a:prstGeom prst="rect">
            <a:avLst/>
          </a:prstGeom>
          <a:solidFill>
            <a:srgbClr val="42469D"/>
          </a:solidFill>
        </p:spPr>
        <p:txBody>
          <a:bodyPr wrap="square" lIns="18288" rIns="18288" rtlCol="0" anchor="ctr" anchorCtr="1">
            <a:normAutofit/>
          </a:bodyPr>
          <a:lstStyle/>
          <a:p>
            <a:pPr algn="ctr"/>
            <a:r>
              <a:rPr lang="en-US" sz="1400" dirty="0">
                <a:solidFill>
                  <a:schemeClr val="bg1"/>
                </a:solidFill>
              </a:rPr>
              <a:t>Notification</a:t>
            </a:r>
          </a:p>
        </p:txBody>
      </p:sp>
      <p:sp>
        <p:nvSpPr>
          <p:cNvPr id="70" name="TextBox 69"/>
          <p:cNvSpPr txBox="1"/>
          <p:nvPr/>
        </p:nvSpPr>
        <p:spPr>
          <a:xfrm>
            <a:off x="442325" y="2650401"/>
            <a:ext cx="1906685" cy="307777"/>
          </a:xfrm>
          <a:prstGeom prst="rect">
            <a:avLst/>
          </a:prstGeom>
          <a:solidFill>
            <a:srgbClr val="1D7690"/>
          </a:solidFill>
          <a:ln>
            <a:solidFill>
              <a:srgbClr val="1D7690"/>
            </a:solidFill>
          </a:ln>
        </p:spPr>
        <p:txBody>
          <a:bodyPr wrap="square" rtlCol="0">
            <a:spAutoFit/>
          </a:bodyPr>
          <a:lstStyle/>
          <a:p>
            <a:pPr algn="ctr"/>
            <a:r>
              <a:rPr lang="en-US" sz="1400" dirty="0">
                <a:solidFill>
                  <a:schemeClr val="bg1"/>
                </a:solidFill>
              </a:rPr>
              <a:t>Safety</a:t>
            </a:r>
          </a:p>
        </p:txBody>
      </p:sp>
      <p:sp>
        <p:nvSpPr>
          <p:cNvPr id="38" name="Rectangle 37"/>
          <p:cNvSpPr/>
          <p:nvPr/>
        </p:nvSpPr>
        <p:spPr>
          <a:xfrm>
            <a:off x="1375948" y="13001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p:cNvSpPr/>
          <p:nvPr/>
        </p:nvSpPr>
        <p:spPr>
          <a:xfrm>
            <a:off x="1342886" y="2244270"/>
            <a:ext cx="956049"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Enhanced Overload Relay</a:t>
            </a:r>
          </a:p>
        </p:txBody>
      </p:sp>
      <p:sp>
        <p:nvSpPr>
          <p:cNvPr id="46" name="Rectangle 45"/>
          <p:cNvSpPr/>
          <p:nvPr/>
        </p:nvSpPr>
        <p:spPr>
          <a:xfrm>
            <a:off x="2324236" y="13001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p:cNvSpPr/>
          <p:nvPr/>
        </p:nvSpPr>
        <p:spPr>
          <a:xfrm>
            <a:off x="2267848" y="2250486"/>
            <a:ext cx="105316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Voltage Monitors</a:t>
            </a:r>
          </a:p>
        </p:txBody>
      </p:sp>
      <p:sp>
        <p:nvSpPr>
          <p:cNvPr id="51" name="Rectangle 50"/>
          <p:cNvSpPr/>
          <p:nvPr/>
        </p:nvSpPr>
        <p:spPr>
          <a:xfrm>
            <a:off x="428486" y="13001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p:cNvSpPr/>
          <p:nvPr/>
        </p:nvSpPr>
        <p:spPr>
          <a:xfrm>
            <a:off x="326623" y="2244270"/>
            <a:ext cx="1097482"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Bluetooth Enabled Overload Relay</a:t>
            </a:r>
          </a:p>
        </p:txBody>
      </p:sp>
      <p:pic>
        <p:nvPicPr>
          <p:cNvPr id="54" name="Picture 53"/>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04045" y="1346338"/>
            <a:ext cx="626599" cy="782109"/>
          </a:xfrm>
          <a:prstGeom prst="rect">
            <a:avLst/>
          </a:prstGeom>
        </p:spPr>
      </p:pic>
      <p:pic>
        <p:nvPicPr>
          <p:cNvPr id="55" name="Picture 5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53365" y="1414637"/>
            <a:ext cx="914483" cy="682867"/>
          </a:xfrm>
          <a:prstGeom prst="rect">
            <a:avLst/>
          </a:prstGeom>
        </p:spPr>
      </p:pic>
      <p:pic>
        <p:nvPicPr>
          <p:cNvPr id="68" name="Picture 67"/>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459704" y="1427555"/>
            <a:ext cx="643464" cy="712166"/>
          </a:xfrm>
          <a:prstGeom prst="rect">
            <a:avLst/>
          </a:prstGeom>
        </p:spPr>
      </p:pic>
      <p:sp>
        <p:nvSpPr>
          <p:cNvPr id="56" name="Rectangle 55"/>
          <p:cNvSpPr/>
          <p:nvPr/>
        </p:nvSpPr>
        <p:spPr>
          <a:xfrm>
            <a:off x="3282260" y="13036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p:cNvSpPr/>
          <p:nvPr/>
        </p:nvSpPr>
        <p:spPr>
          <a:xfrm>
            <a:off x="3238636" y="2250486"/>
            <a:ext cx="997199" cy="246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UL Class Fuses</a:t>
            </a:r>
          </a:p>
        </p:txBody>
      </p:sp>
      <p:grpSp>
        <p:nvGrpSpPr>
          <p:cNvPr id="59" name="Group 58"/>
          <p:cNvGrpSpPr/>
          <p:nvPr/>
        </p:nvGrpSpPr>
        <p:grpSpPr>
          <a:xfrm>
            <a:off x="3367422" y="1444048"/>
            <a:ext cx="737417" cy="752238"/>
            <a:chOff x="6169311" y="1391089"/>
            <a:chExt cx="737417" cy="752238"/>
          </a:xfrm>
        </p:grpSpPr>
        <p:pic>
          <p:nvPicPr>
            <p:cNvPr id="60" name="Picture 2" descr="Picture 1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26473" y="1391089"/>
              <a:ext cx="580255" cy="684128"/>
            </a:xfrm>
            <a:prstGeom prst="rect">
              <a:avLst/>
            </a:prstGeom>
            <a:noFill/>
            <a:ln w="9525">
              <a:noFill/>
              <a:miter lim="800000"/>
              <a:headEnd/>
              <a:tailEnd/>
            </a:ln>
          </p:spPr>
        </p:pic>
        <p:pic>
          <p:nvPicPr>
            <p:cNvPr id="79" name="Picture 7" descr="CCMR60"/>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69311" y="1831383"/>
              <a:ext cx="145256" cy="311944"/>
            </a:xfrm>
            <a:prstGeom prst="rect">
              <a:avLst/>
            </a:prstGeom>
            <a:noFill/>
            <a:ln w="9525">
              <a:noFill/>
              <a:miter lim="800000"/>
              <a:headEnd/>
              <a:tailEnd/>
            </a:ln>
          </p:spPr>
        </p:pic>
      </p:grpSp>
      <p:sp>
        <p:nvSpPr>
          <p:cNvPr id="80" name="Rectangle 79"/>
          <p:cNvSpPr/>
          <p:nvPr/>
        </p:nvSpPr>
        <p:spPr>
          <a:xfrm>
            <a:off x="4230762" y="13036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 name="Picture 28" descr="Fuseblock1.jpg"/>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48830" y="1514100"/>
            <a:ext cx="364228" cy="425950"/>
          </a:xfrm>
          <a:prstGeom prst="rect">
            <a:avLst/>
          </a:prstGeom>
          <a:noFill/>
          <a:ln w="9525">
            <a:noFill/>
            <a:miter lim="800000"/>
            <a:headEnd/>
            <a:tailEnd/>
          </a:ln>
        </p:spPr>
      </p:pic>
      <p:pic>
        <p:nvPicPr>
          <p:cNvPr id="82" name="Picture 5" descr="FuseCover_J_OneOff.jpg"/>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272815" y="1632007"/>
            <a:ext cx="462627" cy="362653"/>
          </a:xfrm>
          <a:prstGeom prst="rect">
            <a:avLst/>
          </a:prstGeom>
          <a:noFill/>
          <a:ln w="9525">
            <a:noFill/>
            <a:miter lim="800000"/>
            <a:headEnd/>
            <a:tailEnd/>
          </a:ln>
        </p:spPr>
      </p:pic>
      <p:sp>
        <p:nvSpPr>
          <p:cNvPr id="83" name="Rectangle 82"/>
          <p:cNvSpPr/>
          <p:nvPr/>
        </p:nvSpPr>
        <p:spPr>
          <a:xfrm>
            <a:off x="4170996" y="2250486"/>
            <a:ext cx="1007561" cy="246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LF Series Blocks &amp; Covers</a:t>
            </a:r>
          </a:p>
        </p:txBody>
      </p:sp>
      <p:sp>
        <p:nvSpPr>
          <p:cNvPr id="84" name="Rectangle 83"/>
          <p:cNvSpPr/>
          <p:nvPr/>
        </p:nvSpPr>
        <p:spPr>
          <a:xfrm>
            <a:off x="446062" y="2997561"/>
            <a:ext cx="914400"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403700" y="3977837"/>
            <a:ext cx="91440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Arc-Flash Protection</a:t>
            </a:r>
          </a:p>
        </p:txBody>
      </p:sp>
      <p:pic>
        <p:nvPicPr>
          <p:cNvPr id="86" name="Picture 8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13248" y="3123061"/>
            <a:ext cx="600536" cy="411417"/>
          </a:xfrm>
          <a:prstGeom prst="rect">
            <a:avLst/>
          </a:prstGeom>
        </p:spPr>
      </p:pic>
      <p:pic>
        <p:nvPicPr>
          <p:cNvPr id="87" name="Picture 8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64684" y="3543807"/>
            <a:ext cx="431743" cy="295478"/>
          </a:xfrm>
          <a:prstGeom prst="rect">
            <a:avLst/>
          </a:prstGeom>
        </p:spPr>
      </p:pic>
      <p:sp>
        <p:nvSpPr>
          <p:cNvPr id="88" name="Rectangle 87"/>
          <p:cNvSpPr/>
          <p:nvPr/>
        </p:nvSpPr>
        <p:spPr>
          <a:xfrm>
            <a:off x="1434610" y="2997561"/>
            <a:ext cx="914400"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88"/>
          <p:cNvSpPr/>
          <p:nvPr/>
        </p:nvSpPr>
        <p:spPr>
          <a:xfrm>
            <a:off x="1385176" y="3997355"/>
            <a:ext cx="91375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Ground-Fault Relays</a:t>
            </a:r>
          </a:p>
        </p:txBody>
      </p:sp>
      <p:pic>
        <p:nvPicPr>
          <p:cNvPr id="90" name="Picture 8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458581" y="3188039"/>
            <a:ext cx="859831" cy="613720"/>
          </a:xfrm>
          <a:prstGeom prst="rect">
            <a:avLst/>
          </a:prstGeom>
        </p:spPr>
      </p:pic>
      <p:sp>
        <p:nvSpPr>
          <p:cNvPr id="91" name="Rectangle 90"/>
          <p:cNvSpPr/>
          <p:nvPr/>
        </p:nvSpPr>
        <p:spPr>
          <a:xfrm>
            <a:off x="2423158" y="2997561"/>
            <a:ext cx="941832"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ectangle 91"/>
          <p:cNvSpPr/>
          <p:nvPr/>
        </p:nvSpPr>
        <p:spPr>
          <a:xfrm>
            <a:off x="2423158" y="3926204"/>
            <a:ext cx="90437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42469D"/>
                </a:solidFill>
              </a:rPr>
              <a:t>Flashers</a:t>
            </a:r>
          </a:p>
        </p:txBody>
      </p:sp>
      <p:pic>
        <p:nvPicPr>
          <p:cNvPr id="93" name="Picture 92"/>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454900" y="3024941"/>
            <a:ext cx="842348" cy="842348"/>
          </a:xfrm>
          <a:prstGeom prst="rect">
            <a:avLst/>
          </a:prstGeom>
        </p:spPr>
      </p:pic>
      <p:pic>
        <p:nvPicPr>
          <p:cNvPr id="4" name="Picture 3"/>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4042869" y="1636262"/>
            <a:ext cx="5097942" cy="3509528"/>
          </a:xfrm>
          <a:prstGeom prst="rect">
            <a:avLst/>
          </a:prstGeom>
        </p:spPr>
      </p:pic>
    </p:spTree>
    <p:extLst>
      <p:ext uri="{BB962C8B-B14F-4D97-AF65-F5344CB8AC3E}">
        <p14:creationId xmlns:p14="http://schemas.microsoft.com/office/powerpoint/2010/main" val="217811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Fuses, Blocks, Holders</a:t>
            </a:r>
          </a:p>
        </p:txBody>
      </p:sp>
    </p:spTree>
    <p:extLst>
      <p:ext uri="{BB962C8B-B14F-4D97-AF65-F5344CB8AC3E}">
        <p14:creationId xmlns:p14="http://schemas.microsoft.com/office/powerpoint/2010/main" val="1824020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UL Power Fuses</a:t>
            </a:r>
          </a:p>
        </p:txBody>
      </p:sp>
      <p:sp>
        <p:nvSpPr>
          <p:cNvPr id="3" name="Content Placeholder 2"/>
          <p:cNvSpPr>
            <a:spLocks noGrp="1"/>
          </p:cNvSpPr>
          <p:nvPr>
            <p:ph idx="1"/>
          </p:nvPr>
        </p:nvSpPr>
        <p:spPr>
          <a:xfrm>
            <a:off x="2750023" y="1809209"/>
            <a:ext cx="5275239" cy="2104029"/>
          </a:xfrm>
        </p:spPr>
        <p:txBody>
          <a:bodyPr>
            <a:normAutofit/>
          </a:bodyPr>
          <a:lstStyle/>
          <a:p>
            <a:r>
              <a:rPr lang="en-US" sz="1350" dirty="0"/>
              <a:t>Indicating and non-indicating versions</a:t>
            </a:r>
          </a:p>
          <a:p>
            <a:r>
              <a:rPr lang="en-US" sz="1350" dirty="0"/>
              <a:t>Engineered to maximize longevity and minimize opening times</a:t>
            </a:r>
          </a:p>
          <a:p>
            <a:r>
              <a:rPr lang="en-US" sz="1350" dirty="0"/>
              <a:t>High short-circuit current rating (SCCR)</a:t>
            </a:r>
          </a:p>
        </p:txBody>
      </p:sp>
      <p:sp>
        <p:nvSpPr>
          <p:cNvPr id="4" name="TextBox 3"/>
          <p:cNvSpPr txBox="1"/>
          <p:nvPr/>
        </p:nvSpPr>
        <p:spPr>
          <a:xfrm>
            <a:off x="2750024" y="936033"/>
            <a:ext cx="5275238" cy="923330"/>
          </a:xfrm>
          <a:prstGeom prst="rect">
            <a:avLst/>
          </a:prstGeom>
          <a:noFill/>
        </p:spPr>
        <p:txBody>
          <a:bodyPr wrap="square" rtlCol="0">
            <a:spAutoFit/>
          </a:bodyPr>
          <a:lstStyle/>
          <a:p>
            <a:r>
              <a:rPr lang="en-US" sz="1350" dirty="0"/>
              <a:t>Littelfuse UL-listed fuses protect your system from overload and high overcurrent. Littelfuse fuses are selected over breakers due to their higher interrupting ratings, quicker response time, easy coordination, and no calibration required.</a:t>
            </a:r>
          </a:p>
        </p:txBody>
      </p:sp>
      <p:sp>
        <p:nvSpPr>
          <p:cNvPr id="6" name="Rectangle 5"/>
          <p:cNvSpPr/>
          <p:nvPr/>
        </p:nvSpPr>
        <p:spPr>
          <a:xfrm>
            <a:off x="737118" y="1009648"/>
            <a:ext cx="1564615" cy="1564615"/>
          </a:xfrm>
          <a:prstGeom prst="rect">
            <a:avLst/>
          </a:prstGeom>
          <a:noFill/>
          <a:ln>
            <a:solidFill>
              <a:srgbClr val="107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Content Placeholder 2"/>
          <p:cNvSpPr txBox="1">
            <a:spLocks/>
          </p:cNvSpPr>
          <p:nvPr/>
        </p:nvSpPr>
        <p:spPr>
          <a:xfrm>
            <a:off x="2750023" y="3649290"/>
            <a:ext cx="5450079" cy="1699022"/>
          </a:xfrm>
          <a:prstGeom prst="rect">
            <a:avLst/>
          </a:prstGeom>
          <a:noFill/>
          <a:ln>
            <a:noFill/>
          </a:ln>
        </p:spPr>
        <p:txBody>
          <a:bodyPr vert="horz" lIns="91440" tIns="45720" rIns="91440" bIns="45720" rtlCol="0" anchor="t">
            <a:normAutofit/>
          </a:bodyPr>
          <a:lstStyle>
            <a:lvl1pPr marL="342900" indent="-342900" algn="l" rtl="0" eaLnBrk="1" fontAlgn="base" hangingPunct="1">
              <a:spcBef>
                <a:spcPct val="20000"/>
              </a:spcBef>
              <a:spcAft>
                <a:spcPct val="0"/>
              </a:spcAft>
              <a:buClr>
                <a:srgbClr val="107952"/>
              </a:buClr>
              <a:buFont typeface="Wingdings" pitchFamily="2" charset="2"/>
              <a:buChar char="§"/>
              <a:defRPr sz="2800" kern="1200">
                <a:solidFill>
                  <a:schemeClr val="tx1"/>
                </a:solidFill>
                <a:latin typeface="Arial" pitchFamily="34" charset="0"/>
                <a:ea typeface="ＭＳ Ｐゴシック" charset="-128"/>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ＭＳ Ｐゴシック" charset="-128"/>
                <a:cs typeface="Arial" pitchFamily="34" charset="0"/>
              </a:defRPr>
            </a:lvl2pPr>
            <a:lvl3pPr marL="1143000" indent="-228600" algn="l" rtl="0" eaLnBrk="1" fontAlgn="base" hangingPunct="1">
              <a:spcBef>
                <a:spcPct val="20000"/>
              </a:spcBef>
              <a:spcAft>
                <a:spcPct val="0"/>
              </a:spcAft>
              <a:buClr>
                <a:srgbClr val="107952"/>
              </a:buClr>
              <a:buFont typeface="Wingdings" pitchFamily="2" charset="2"/>
              <a:buChar char="§"/>
              <a:defRPr sz="2000" kern="1200">
                <a:solidFill>
                  <a:schemeClr val="tx1"/>
                </a:solidFill>
                <a:latin typeface="Arial" pitchFamily="34" charset="0"/>
                <a:ea typeface="ＭＳ Ｐゴシック" charset="-128"/>
                <a:cs typeface="Arial" pitchFamily="34" charset="0"/>
              </a:defRPr>
            </a:lvl3pPr>
            <a:lvl4pPr marL="1600200" indent="-228600" algn="l" rtl="0" eaLnBrk="1" fontAlgn="base" hangingPunct="1">
              <a:spcBef>
                <a:spcPct val="20000"/>
              </a:spcBef>
              <a:spcAft>
                <a:spcPct val="0"/>
              </a:spcAft>
              <a:buFont typeface="Arial" pitchFamily="34" charset="0"/>
              <a:buChar char="–"/>
              <a:defRPr kern="1200">
                <a:solidFill>
                  <a:schemeClr val="tx1"/>
                </a:solidFill>
                <a:latin typeface="Arial" pitchFamily="34" charset="0"/>
                <a:ea typeface="ＭＳ Ｐゴシック" charset="-128"/>
                <a:cs typeface="Arial" pitchFamily="34" charset="0"/>
              </a:defRPr>
            </a:lvl4pPr>
            <a:lvl5pPr marL="2057400" indent="-228600" algn="l" rtl="0" eaLnBrk="1" fontAlgn="base" hangingPunct="1">
              <a:spcBef>
                <a:spcPct val="20000"/>
              </a:spcBef>
              <a:spcAft>
                <a:spcPct val="0"/>
              </a:spcAft>
              <a:buClr>
                <a:srgbClr val="107952"/>
              </a:buClr>
              <a:buFont typeface="Wingdings" pitchFamily="2" charset="2"/>
              <a:buChar char="§"/>
              <a:defRPr sz="1600" kern="1200">
                <a:solidFill>
                  <a:schemeClr val="tx1"/>
                </a:solidFill>
                <a:latin typeface="Arial" pitchFamily="34" charset="0"/>
                <a:ea typeface="ＭＳ Ｐゴシック" charset="-128"/>
                <a:cs typeface="Arial" pitchFamily="34" charset="0"/>
              </a:defRPr>
            </a:lvl5pPr>
            <a:lvl6pPr marL="2514600" indent="-228600" algn="l" defTabSz="914400" rtl="0" eaLnBrk="1" latinLnBrk="0" hangingPunct="1">
              <a:spcBef>
                <a:spcPct val="20000"/>
              </a:spcBef>
              <a:buFont typeface="Lucida Grande"/>
              <a:buChar char="-"/>
              <a:defRPr sz="1400" b="0" i="0" kern="1200" baseline="0">
                <a:solidFill>
                  <a:schemeClr val="tx1"/>
                </a:solidFill>
                <a:latin typeface="Arial"/>
                <a:ea typeface="+mn-ea"/>
                <a:cs typeface="Arial"/>
              </a:defRPr>
            </a:lvl6pPr>
            <a:lvl7pPr marL="2971800" indent="-228600" algn="l" defTabSz="914400" rtl="0" eaLnBrk="1" latinLnBrk="0" hangingPunct="1">
              <a:spcBef>
                <a:spcPct val="20000"/>
              </a:spcBef>
              <a:buClr>
                <a:srgbClr val="107952"/>
              </a:buClr>
              <a:buFont typeface="Wingdings" charset="2"/>
              <a:buChar char="§"/>
              <a:defRPr sz="1200" b="0" i="0" kern="1200">
                <a:solidFill>
                  <a:schemeClr val="tx1"/>
                </a:solidFill>
                <a:latin typeface="Arial"/>
                <a:ea typeface="+mn-ea"/>
                <a:cs typeface="Arial"/>
              </a:defRPr>
            </a:lvl7pPr>
            <a:lvl8pPr marL="3429000" indent="-228600" algn="l" defTabSz="914400" rtl="0" eaLnBrk="1" latinLnBrk="0" hangingPunct="1">
              <a:spcBef>
                <a:spcPct val="20000"/>
              </a:spcBef>
              <a:buFont typeface="Lucida Grande"/>
              <a:buChar char="-"/>
              <a:defRPr sz="1050" b="0" i="0" kern="1200">
                <a:solidFill>
                  <a:schemeClr val="tx1"/>
                </a:solidFill>
                <a:latin typeface="Arial"/>
                <a:ea typeface="+mn-ea"/>
                <a:cs typeface="Arial"/>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350" dirty="0"/>
              <a:t>Saves 45-75% footprint space compared to Class R and Class J designs</a:t>
            </a:r>
          </a:p>
          <a:p>
            <a:r>
              <a:rPr lang="en-US" sz="1350" dirty="0"/>
              <a:t>Available in Time-Delay and Fast-Acting designs</a:t>
            </a:r>
          </a:p>
          <a:p>
            <a:r>
              <a:rPr lang="en-US" sz="1350" dirty="0"/>
              <a:t>High interrupting ratings available </a:t>
            </a:r>
          </a:p>
          <a:p>
            <a:r>
              <a:rPr lang="en-US" sz="1350" dirty="0"/>
              <a:t>Class CC Fuses are extremely current-limiting</a:t>
            </a:r>
          </a:p>
        </p:txBody>
      </p:sp>
      <p:sp>
        <p:nvSpPr>
          <p:cNvPr id="8" name="TextBox 7"/>
          <p:cNvSpPr txBox="1"/>
          <p:nvPr/>
        </p:nvSpPr>
        <p:spPr>
          <a:xfrm>
            <a:off x="2750024" y="2976992"/>
            <a:ext cx="5338062" cy="715581"/>
          </a:xfrm>
          <a:prstGeom prst="rect">
            <a:avLst/>
          </a:prstGeom>
          <a:noFill/>
        </p:spPr>
        <p:txBody>
          <a:bodyPr wrap="square" rtlCol="0">
            <a:spAutoFit/>
          </a:bodyPr>
          <a:lstStyle/>
          <a:p>
            <a:r>
              <a:rPr lang="en-US" sz="1350" dirty="0"/>
              <a:t>Littelfuse 10x38mm midget and Class CC fuses help provide supplemental overcurrent protection and have the capability to limit currents with fast-acting reliability. </a:t>
            </a:r>
          </a:p>
        </p:txBody>
      </p:sp>
      <p:sp>
        <p:nvSpPr>
          <p:cNvPr id="10" name="Rectangle 9"/>
          <p:cNvSpPr/>
          <p:nvPr/>
        </p:nvSpPr>
        <p:spPr>
          <a:xfrm>
            <a:off x="712373" y="2976993"/>
            <a:ext cx="1568888" cy="1568888"/>
          </a:xfrm>
          <a:prstGeom prst="rect">
            <a:avLst/>
          </a:prstGeom>
          <a:noFill/>
          <a:ln>
            <a:solidFill>
              <a:srgbClr val="107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60611" y="1057834"/>
            <a:ext cx="1335743" cy="1489534"/>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a:ext>
            </a:extLst>
          </a:blip>
          <a:srcRect l="-317"/>
          <a:stretch/>
        </p:blipFill>
        <p:spPr>
          <a:xfrm>
            <a:off x="752720" y="3056963"/>
            <a:ext cx="1448428" cy="1057836"/>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22961" y="3211722"/>
            <a:ext cx="1456821" cy="1456821"/>
          </a:xfrm>
          <a:prstGeom prst="rect">
            <a:avLst/>
          </a:prstGeom>
        </p:spPr>
      </p:pic>
    </p:spTree>
    <p:extLst>
      <p:ext uri="{BB962C8B-B14F-4D97-AF65-F5344CB8AC3E}">
        <p14:creationId xmlns:p14="http://schemas.microsoft.com/office/powerpoint/2010/main" val="1980700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Fuse Blocks, Holders, Power Distribution Blocks</a:t>
            </a:r>
          </a:p>
        </p:txBody>
      </p:sp>
      <p:sp>
        <p:nvSpPr>
          <p:cNvPr id="3" name="Content Placeholder 2"/>
          <p:cNvSpPr>
            <a:spLocks noGrp="1"/>
          </p:cNvSpPr>
          <p:nvPr>
            <p:ph idx="1"/>
          </p:nvPr>
        </p:nvSpPr>
        <p:spPr>
          <a:xfrm>
            <a:off x="2744917" y="1466810"/>
            <a:ext cx="5173534" cy="1425972"/>
          </a:xfrm>
        </p:spPr>
        <p:txBody>
          <a:bodyPr>
            <a:normAutofit/>
          </a:bodyPr>
          <a:lstStyle/>
          <a:p>
            <a:pPr marL="228600" indent="-228600"/>
            <a:r>
              <a:rPr lang="en-US" sz="1200" dirty="0"/>
              <a:t>Compact design provides space savings </a:t>
            </a:r>
          </a:p>
          <a:p>
            <a:pPr marL="228600" indent="-228600"/>
            <a:r>
              <a:rPr lang="en-US" sz="1200" dirty="0"/>
              <a:t>Universal and DIN rail mounting with optional DIN-clip covers </a:t>
            </a:r>
          </a:p>
          <a:p>
            <a:pPr marL="228600" indent="-228600"/>
            <a:r>
              <a:rPr lang="en-US" sz="1200" dirty="0"/>
              <a:t>Indication available </a:t>
            </a:r>
          </a:p>
          <a:p>
            <a:pPr marL="228600" indent="-228600"/>
            <a:r>
              <a:rPr lang="en-US" sz="1200" dirty="0"/>
              <a:t>Snap-to-release, no tools required</a:t>
            </a:r>
          </a:p>
        </p:txBody>
      </p:sp>
      <p:sp>
        <p:nvSpPr>
          <p:cNvPr id="4" name="TextBox 3"/>
          <p:cNvSpPr txBox="1"/>
          <p:nvPr/>
        </p:nvSpPr>
        <p:spPr>
          <a:xfrm>
            <a:off x="2750024" y="838193"/>
            <a:ext cx="4965226" cy="646331"/>
          </a:xfrm>
          <a:prstGeom prst="rect">
            <a:avLst/>
          </a:prstGeom>
          <a:noFill/>
        </p:spPr>
        <p:txBody>
          <a:bodyPr wrap="square" rtlCol="0">
            <a:spAutoFit/>
          </a:bodyPr>
          <a:lstStyle/>
          <a:p>
            <a:r>
              <a:rPr lang="en-US" sz="1200" b="1" dirty="0"/>
              <a:t>Fuse Blocks &amp; Holders</a:t>
            </a:r>
          </a:p>
          <a:p>
            <a:r>
              <a:rPr lang="en-US" sz="1200" dirty="0"/>
              <a:t>Enable easy fuse installation and replacement with fuse blocks, fuse holders, and fuse accessories.</a:t>
            </a:r>
          </a:p>
        </p:txBody>
      </p:sp>
      <p:sp>
        <p:nvSpPr>
          <p:cNvPr id="7" name="Content Placeholder 2"/>
          <p:cNvSpPr txBox="1">
            <a:spLocks/>
          </p:cNvSpPr>
          <p:nvPr/>
        </p:nvSpPr>
        <p:spPr>
          <a:xfrm>
            <a:off x="2744915" y="3644941"/>
            <a:ext cx="4881430" cy="1425972"/>
          </a:xfrm>
          <a:prstGeom prst="rect">
            <a:avLst/>
          </a:prstGeom>
          <a:noFill/>
          <a:ln>
            <a:noFill/>
          </a:ln>
        </p:spPr>
        <p:txBody>
          <a:bodyPr vert="horz" lIns="68580" tIns="34290" rIns="68580" bIns="34290" rtlCol="0" anchor="t">
            <a:normAutofit/>
          </a:bodyPr>
          <a:lstStyle/>
          <a:p>
            <a:pPr marL="257175" indent="-257175" eaLnBrk="0" hangingPunct="0">
              <a:spcBef>
                <a:spcPct val="20000"/>
              </a:spcBef>
              <a:buClr>
                <a:srgbClr val="107952"/>
              </a:buClr>
              <a:buFont typeface="Wingdings" pitchFamily="2" charset="2"/>
              <a:buChar char="§"/>
            </a:pPr>
            <a:r>
              <a:rPr lang="en-US" sz="1200" dirty="0"/>
              <a:t>Meets UL standards </a:t>
            </a:r>
          </a:p>
          <a:p>
            <a:pPr marL="257175" indent="-257175" eaLnBrk="0" hangingPunct="0">
              <a:spcBef>
                <a:spcPct val="20000"/>
              </a:spcBef>
              <a:buClr>
                <a:srgbClr val="107952"/>
              </a:buClr>
              <a:buFont typeface="Wingdings" pitchFamily="2" charset="2"/>
              <a:buChar char="§"/>
            </a:pPr>
            <a:r>
              <a:rPr lang="en-US" sz="1200" dirty="0"/>
              <a:t>Space-saving designs </a:t>
            </a:r>
          </a:p>
          <a:p>
            <a:pPr marL="257175" indent="-257175" eaLnBrk="0" hangingPunct="0">
              <a:spcBef>
                <a:spcPct val="20000"/>
              </a:spcBef>
              <a:buClr>
                <a:srgbClr val="107952"/>
              </a:buClr>
              <a:buFont typeface="Wingdings" pitchFamily="2" charset="2"/>
              <a:buChar char="§"/>
            </a:pPr>
            <a:r>
              <a:rPr lang="en-US" sz="1200" dirty="0"/>
              <a:t>Integrated touch-safe cover to increase safety </a:t>
            </a:r>
          </a:p>
          <a:p>
            <a:pPr marL="257175" indent="-257175" eaLnBrk="0" hangingPunct="0">
              <a:spcBef>
                <a:spcPct val="20000"/>
              </a:spcBef>
              <a:buClr>
                <a:srgbClr val="107952"/>
              </a:buClr>
              <a:buFont typeface="Wingdings" pitchFamily="2" charset="2"/>
              <a:buChar char="§"/>
            </a:pPr>
            <a:r>
              <a:rPr lang="en-US" sz="1200" dirty="0"/>
              <a:t>Mounts to DIN rail or panels</a:t>
            </a:r>
            <a:endParaRPr lang="en-US" sz="1200" dirty="0">
              <a:cs typeface="Arial" pitchFamily="34" charset="0"/>
            </a:endParaRPr>
          </a:p>
        </p:txBody>
      </p:sp>
      <p:sp>
        <p:nvSpPr>
          <p:cNvPr id="8" name="TextBox 7"/>
          <p:cNvSpPr txBox="1"/>
          <p:nvPr/>
        </p:nvSpPr>
        <p:spPr>
          <a:xfrm>
            <a:off x="2744916" y="2648010"/>
            <a:ext cx="5040184" cy="1015663"/>
          </a:xfrm>
          <a:prstGeom prst="rect">
            <a:avLst/>
          </a:prstGeom>
          <a:noFill/>
        </p:spPr>
        <p:txBody>
          <a:bodyPr wrap="square" rtlCol="0">
            <a:spAutoFit/>
          </a:bodyPr>
          <a:lstStyle/>
          <a:p>
            <a:r>
              <a:rPr lang="en-US" sz="1200" b="1" dirty="0"/>
              <a:t>Power Distribution Blocks</a:t>
            </a:r>
          </a:p>
          <a:p>
            <a:r>
              <a:rPr lang="en-US" sz="1200" dirty="0"/>
              <a:t>Specially designed covers provide protection against accidental shorting between poles caused by loose wires, tools, or other conductive material. Also protects personnel from accidentally contacting energized connectors.</a:t>
            </a:r>
          </a:p>
        </p:txBody>
      </p:sp>
      <p:sp>
        <p:nvSpPr>
          <p:cNvPr id="11" name="Rectangle 10"/>
          <p:cNvSpPr/>
          <p:nvPr/>
        </p:nvSpPr>
        <p:spPr>
          <a:xfrm>
            <a:off x="727788" y="901694"/>
            <a:ext cx="1573939" cy="1573939"/>
          </a:xfrm>
          <a:prstGeom prst="rect">
            <a:avLst/>
          </a:prstGeom>
          <a:noFill/>
          <a:ln>
            <a:solidFill>
              <a:srgbClr val="107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p:cNvSpPr/>
          <p:nvPr/>
        </p:nvSpPr>
        <p:spPr>
          <a:xfrm>
            <a:off x="727788" y="2711511"/>
            <a:ext cx="1573935" cy="1573935"/>
          </a:xfrm>
          <a:prstGeom prst="rect">
            <a:avLst/>
          </a:prstGeom>
          <a:noFill/>
          <a:ln>
            <a:solidFill>
              <a:srgbClr val="107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74540" y="1182826"/>
            <a:ext cx="1487017" cy="1004562"/>
          </a:xfrm>
          <a:prstGeom prst="rect">
            <a:avLst/>
          </a:prstGeom>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13561" y="2761130"/>
            <a:ext cx="1224534" cy="114748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74822" y="3248428"/>
            <a:ext cx="810085" cy="1012606"/>
          </a:xfrm>
          <a:prstGeom prst="rect">
            <a:avLst/>
          </a:prstGeom>
        </p:spPr>
      </p:pic>
    </p:spTree>
    <p:extLst>
      <p:ext uri="{BB962C8B-B14F-4D97-AF65-F5344CB8AC3E}">
        <p14:creationId xmlns:p14="http://schemas.microsoft.com/office/powerpoint/2010/main" val="797955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Timers</a:t>
            </a:r>
          </a:p>
        </p:txBody>
      </p:sp>
    </p:spTree>
    <p:extLst>
      <p:ext uri="{BB962C8B-B14F-4D97-AF65-F5344CB8AC3E}">
        <p14:creationId xmlns:p14="http://schemas.microsoft.com/office/powerpoint/2010/main" val="4057201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Delay Relays</a:t>
            </a:r>
          </a:p>
        </p:txBody>
      </p:sp>
      <p:sp>
        <p:nvSpPr>
          <p:cNvPr id="4" name="Content Placeholder 2"/>
          <p:cNvSpPr>
            <a:spLocks noGrp="1"/>
          </p:cNvSpPr>
          <p:nvPr>
            <p:ph idx="1"/>
          </p:nvPr>
        </p:nvSpPr>
        <p:spPr>
          <a:xfrm>
            <a:off x="2787445" y="1540136"/>
            <a:ext cx="4831530" cy="1425972"/>
          </a:xfrm>
        </p:spPr>
        <p:txBody>
          <a:bodyPr>
            <a:normAutofit/>
          </a:bodyPr>
          <a:lstStyle/>
          <a:p>
            <a:r>
              <a:rPr lang="en-US" sz="1350" dirty="0"/>
              <a:t>Prevents rapid recycling of pumps</a:t>
            </a:r>
          </a:p>
          <a:p>
            <a:r>
              <a:rPr lang="en-US" sz="1350" dirty="0"/>
              <a:t>Encapsulated to protect against shock, vibration and humidity </a:t>
            </a:r>
          </a:p>
          <a:p>
            <a:r>
              <a:rPr lang="en-US" sz="1350" dirty="0"/>
              <a:t>Multifunction model replaces thousands of competitive models</a:t>
            </a:r>
          </a:p>
        </p:txBody>
      </p:sp>
      <p:sp>
        <p:nvSpPr>
          <p:cNvPr id="5" name="TextBox 4"/>
          <p:cNvSpPr txBox="1"/>
          <p:nvPr/>
        </p:nvSpPr>
        <p:spPr>
          <a:xfrm>
            <a:off x="2787445" y="1009649"/>
            <a:ext cx="4761681" cy="523220"/>
          </a:xfrm>
          <a:prstGeom prst="rect">
            <a:avLst/>
          </a:prstGeom>
          <a:noFill/>
        </p:spPr>
        <p:txBody>
          <a:bodyPr wrap="square" rtlCol="0">
            <a:spAutoFit/>
          </a:bodyPr>
          <a:lstStyle/>
          <a:p>
            <a:r>
              <a:rPr lang="en-US" sz="1400" dirty="0"/>
              <a:t>Regulate the timing of pump controls; such as, delaying the restart of pumps after a power loss. </a:t>
            </a:r>
            <a:endParaRPr lang="en-US" sz="1350" dirty="0"/>
          </a:p>
        </p:txBody>
      </p:sp>
      <p:sp>
        <p:nvSpPr>
          <p:cNvPr id="7" name="Rectangle 6"/>
          <p:cNvSpPr/>
          <p:nvPr/>
        </p:nvSpPr>
        <p:spPr>
          <a:xfrm>
            <a:off x="382555" y="1009648"/>
            <a:ext cx="2284058" cy="2284058"/>
          </a:xfrm>
          <a:prstGeom prst="rect">
            <a:avLst/>
          </a:prstGeom>
          <a:noFill/>
          <a:ln>
            <a:solidFill>
              <a:srgbClr val="107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13845" y="1111932"/>
            <a:ext cx="1067384" cy="1141190"/>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97412" y="2032789"/>
            <a:ext cx="1054871" cy="1236343"/>
          </a:xfrm>
          <a:prstGeom prst="rect">
            <a:avLst/>
          </a:prstGeom>
        </p:spPr>
      </p:pic>
    </p:spTree>
    <p:extLst>
      <p:ext uri="{BB962C8B-B14F-4D97-AF65-F5344CB8AC3E}">
        <p14:creationId xmlns:p14="http://schemas.microsoft.com/office/powerpoint/2010/main" val="36360836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Ground-Fault Protection</a:t>
            </a:r>
          </a:p>
        </p:txBody>
      </p:sp>
    </p:spTree>
    <p:extLst>
      <p:ext uri="{BB962C8B-B14F-4D97-AF65-F5344CB8AC3E}">
        <p14:creationId xmlns:p14="http://schemas.microsoft.com/office/powerpoint/2010/main" val="1992319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Ground-Fault Relays</a:t>
            </a:r>
          </a:p>
        </p:txBody>
      </p:sp>
      <p:sp>
        <p:nvSpPr>
          <p:cNvPr id="3" name="Content Placeholder 2"/>
          <p:cNvSpPr>
            <a:spLocks noGrp="1"/>
          </p:cNvSpPr>
          <p:nvPr>
            <p:ph idx="1"/>
          </p:nvPr>
        </p:nvSpPr>
        <p:spPr>
          <a:xfrm>
            <a:off x="2750024" y="1842680"/>
            <a:ext cx="5347840" cy="2272120"/>
          </a:xfrm>
        </p:spPr>
        <p:txBody>
          <a:bodyPr>
            <a:noAutofit/>
          </a:bodyPr>
          <a:lstStyle/>
          <a:p>
            <a:r>
              <a:rPr lang="en-US" sz="1350" dirty="0"/>
              <a:t>Microprocessor-based solutions with advanced digital harmonic filtering to prevent nuisance trips</a:t>
            </a:r>
          </a:p>
          <a:p>
            <a:r>
              <a:rPr lang="en-US" sz="1350" dirty="0"/>
              <a:t>Non-volatile trip memory retains trip state when on loss of power control to simplify troubleshooting</a:t>
            </a:r>
          </a:p>
          <a:p>
            <a:r>
              <a:rPr lang="en-US" sz="1350" dirty="0"/>
              <a:t>Complete and sensitive protection of VFDs to catch high-resistance ground faults before they escalate, from DC (0 Hz) to 6000 Hz</a:t>
            </a:r>
          </a:p>
          <a:p>
            <a:r>
              <a:rPr lang="en-US" sz="1350" dirty="0"/>
              <a:t>SE-704 Series features 10 mA trip level to meet code requirements</a:t>
            </a:r>
          </a:p>
          <a:p>
            <a:r>
              <a:rPr lang="en-US" sz="1350" dirty="0"/>
              <a:t>Connect to the IoT with multiple network communications options available</a:t>
            </a:r>
          </a:p>
        </p:txBody>
      </p:sp>
      <p:sp>
        <p:nvSpPr>
          <p:cNvPr id="4" name="TextBox 3"/>
          <p:cNvSpPr txBox="1"/>
          <p:nvPr/>
        </p:nvSpPr>
        <p:spPr>
          <a:xfrm>
            <a:off x="2750024" y="1009649"/>
            <a:ext cx="5275238" cy="923330"/>
          </a:xfrm>
          <a:prstGeom prst="rect">
            <a:avLst/>
          </a:prstGeom>
          <a:noFill/>
        </p:spPr>
        <p:txBody>
          <a:bodyPr wrap="square" rtlCol="0">
            <a:spAutoFit/>
          </a:bodyPr>
          <a:lstStyle/>
          <a:p>
            <a:r>
              <a:rPr lang="en-US" sz="1350" dirty="0"/>
              <a:t>Sensitive ground-fault relays featuring advanced filtering will quickly and reliably detect the breakdown of insulation resistance caused by moisture, vibration, chemicals or dust without nuisance tripping.</a:t>
            </a:r>
          </a:p>
        </p:txBody>
      </p:sp>
      <p:sp>
        <p:nvSpPr>
          <p:cNvPr id="6" name="Rectangle 5"/>
          <p:cNvSpPr/>
          <p:nvPr/>
        </p:nvSpPr>
        <p:spPr>
          <a:xfrm>
            <a:off x="418892" y="1009648"/>
            <a:ext cx="2258530" cy="2258530"/>
          </a:xfrm>
          <a:prstGeom prst="rect">
            <a:avLst/>
          </a:prstGeom>
          <a:noFill/>
          <a:ln>
            <a:solidFill>
              <a:srgbClr val="107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7" descr="se-701 no fla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88187" y="2005476"/>
            <a:ext cx="839839" cy="1185593"/>
          </a:xfrm>
          <a:prstGeom prst="rect">
            <a:avLst/>
          </a:prstGeom>
          <a:noFill/>
          <a:ln w="9525">
            <a:noFill/>
            <a:miter lim="800000"/>
            <a:headEnd/>
            <a:tailEnd/>
          </a:ln>
        </p:spPr>
      </p:pic>
      <p:pic>
        <p:nvPicPr>
          <p:cNvPr id="12" name="Picture 9" descr="SE-704 no flag"/>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1602417" y="2005476"/>
            <a:ext cx="818223" cy="1185593"/>
          </a:xfrm>
          <a:prstGeom prst="rect">
            <a:avLst/>
          </a:prstGeom>
          <a:noFill/>
          <a:ln w="9525">
            <a:noFill/>
            <a:miter lim="800000"/>
            <a:headEnd/>
            <a:tailEnd/>
          </a:ln>
        </p:spPr>
      </p:pic>
      <p:pic>
        <p:nvPicPr>
          <p:cNvPr id="13" name="Picture 2" descr="EL731 AC/DC Sensitive Earth-Leakage Relay"/>
          <p:cNvPicPr>
            <a:picLocks noChangeAspect="1" noChangeArrowheads="1"/>
          </p:cNvPicPr>
          <p:nvPr/>
        </p:nvPicPr>
        <p:blipFill>
          <a:blip r:embed="rId5" cstate="screen"/>
          <a:srcRect/>
          <a:stretch>
            <a:fillRect/>
          </a:stretch>
        </p:blipFill>
        <p:spPr bwMode="auto">
          <a:xfrm>
            <a:off x="779916" y="1143898"/>
            <a:ext cx="1536481" cy="789081"/>
          </a:xfrm>
          <a:prstGeom prst="rect">
            <a:avLst/>
          </a:prstGeom>
          <a:noFill/>
          <a:ln w="9525">
            <a:noFill/>
            <a:miter lim="800000"/>
            <a:headEnd/>
            <a:tailEnd/>
          </a:ln>
        </p:spPr>
      </p:pic>
    </p:spTree>
    <p:extLst>
      <p:ext uri="{BB962C8B-B14F-4D97-AF65-F5344CB8AC3E}">
        <p14:creationId xmlns:p14="http://schemas.microsoft.com/office/powerpoint/2010/main" val="1578474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585788" y="1930400"/>
            <a:ext cx="3960811" cy="3095692"/>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a:t>Industrial Ground-Fault Circuit Interrupter </a:t>
            </a:r>
          </a:p>
        </p:txBody>
      </p:sp>
      <p:sp>
        <p:nvSpPr>
          <p:cNvPr id="5" name="TextBox 4"/>
          <p:cNvSpPr txBox="1"/>
          <p:nvPr/>
        </p:nvSpPr>
        <p:spPr>
          <a:xfrm>
            <a:off x="540326" y="912917"/>
            <a:ext cx="3974967" cy="1015663"/>
          </a:xfrm>
          <a:prstGeom prst="rect">
            <a:avLst/>
          </a:prstGeom>
          <a:noFill/>
        </p:spPr>
        <p:txBody>
          <a:bodyPr wrap="square" rtlCol="0">
            <a:spAutoFit/>
          </a:bodyPr>
          <a:lstStyle/>
          <a:p>
            <a:r>
              <a:rPr lang="en-US" sz="1800" b="1" dirty="0"/>
              <a:t>Littelfuse Industrial Shock Block</a:t>
            </a:r>
            <a:r>
              <a:rPr lang="en-US" sz="1800" b="1" baseline="30000" dirty="0"/>
              <a:t>®</a:t>
            </a:r>
            <a:r>
              <a:rPr lang="en-US" sz="1800" b="1" dirty="0"/>
              <a:t>    </a:t>
            </a:r>
            <a:endParaRPr lang="en-US" sz="1800" dirty="0"/>
          </a:p>
          <a:p>
            <a:pPr algn="just"/>
            <a:r>
              <a:rPr lang="en-US" sz="1400" dirty="0"/>
              <a:t>The first and only special-purpose GFCI that meets UL 943C Class C and Class D for personnel protection.</a:t>
            </a:r>
          </a:p>
        </p:txBody>
      </p:sp>
      <p:sp>
        <p:nvSpPr>
          <p:cNvPr id="16" name="TextBox 15">
            <a:hlinkClick r:id="rId3"/>
          </p:cNvPr>
          <p:cNvSpPr txBox="1"/>
          <p:nvPr/>
        </p:nvSpPr>
        <p:spPr>
          <a:xfrm>
            <a:off x="4901810" y="4241404"/>
            <a:ext cx="3352200" cy="369332"/>
          </a:xfrm>
          <a:prstGeom prst="rect">
            <a:avLst/>
          </a:prstGeom>
          <a:noFill/>
        </p:spPr>
        <p:txBody>
          <a:bodyPr wrap="none" rtlCol="0">
            <a:spAutoFit/>
          </a:bodyPr>
          <a:lstStyle/>
          <a:p>
            <a:r>
              <a:rPr lang="en-CA" sz="1800" u="sng" dirty="0">
                <a:solidFill>
                  <a:srgbClr val="107952"/>
                </a:solidFill>
                <a:latin typeface="Arial" charset="0"/>
                <a:ea typeface="ＭＳ Ｐゴシック" pitchFamily="34" charset="-128"/>
                <a:cs typeface="Arial" charset="0"/>
              </a:rPr>
              <a:t>Littelfuse.com/ShockProtection</a:t>
            </a: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913914" y="348410"/>
            <a:ext cx="925286" cy="896190"/>
          </a:xfrm>
          <a:prstGeom prst="rect">
            <a:avLst/>
          </a:prstGeom>
        </p:spPr>
      </p:pic>
      <p:sp>
        <p:nvSpPr>
          <p:cNvPr id="4" name="Content Placeholder 3"/>
          <p:cNvSpPr>
            <a:spLocks noGrp="1"/>
          </p:cNvSpPr>
          <p:nvPr>
            <p:ph idx="1"/>
          </p:nvPr>
        </p:nvSpPr>
        <p:spPr>
          <a:xfrm>
            <a:off x="4752108" y="1141268"/>
            <a:ext cx="3934691" cy="3543299"/>
          </a:xfrm>
        </p:spPr>
        <p:txBody>
          <a:bodyPr>
            <a:normAutofit/>
          </a:bodyPr>
          <a:lstStyle/>
          <a:p>
            <a:r>
              <a:rPr lang="en-CA" sz="1600" dirty="0">
                <a:latin typeface="Arial" charset="0"/>
                <a:ea typeface="ＭＳ Ｐゴシック" pitchFamily="34" charset="-128"/>
                <a:cs typeface="Arial" charset="0"/>
              </a:rPr>
              <a:t>Includes line-side fusing</a:t>
            </a:r>
          </a:p>
          <a:p>
            <a:r>
              <a:rPr lang="en-CA" sz="1600" dirty="0">
                <a:latin typeface="Arial" charset="0"/>
                <a:ea typeface="ＭＳ Ｐゴシック" pitchFamily="34" charset="-128"/>
                <a:cs typeface="Arial" charset="0"/>
              </a:rPr>
              <a:t>Leakage current metering</a:t>
            </a:r>
          </a:p>
          <a:p>
            <a:r>
              <a:rPr lang="en-CA" sz="1600" dirty="0">
                <a:latin typeface="Arial" charset="0"/>
                <a:ea typeface="ＭＳ Ｐゴシック" pitchFamily="34" charset="-128"/>
                <a:cs typeface="Arial" charset="0"/>
              </a:rPr>
              <a:t>Ground-conductor monitoring</a:t>
            </a:r>
          </a:p>
          <a:p>
            <a:r>
              <a:rPr lang="en-CA" sz="1600" dirty="0">
                <a:latin typeface="Arial" charset="0"/>
                <a:ea typeface="ＭＳ Ｐゴシック" pitchFamily="34" charset="-128"/>
                <a:cs typeface="Arial" charset="0"/>
              </a:rPr>
              <a:t>Automatic self-test and manual test button</a:t>
            </a:r>
          </a:p>
          <a:p>
            <a:r>
              <a:rPr lang="en-CA" sz="1600" dirty="0">
                <a:latin typeface="Arial" charset="0"/>
                <a:ea typeface="ＭＳ Ｐゴシック" pitchFamily="34" charset="-128"/>
                <a:cs typeface="Arial" charset="0"/>
              </a:rPr>
              <a:t>Open or enclosed models</a:t>
            </a:r>
          </a:p>
          <a:p>
            <a:r>
              <a:rPr lang="en-CA" sz="1600" dirty="0">
                <a:latin typeface="Arial" charset="0"/>
                <a:ea typeface="ＭＳ Ｐゴシック" pitchFamily="34" charset="-128"/>
                <a:cs typeface="Arial" charset="0"/>
              </a:rPr>
              <a:t>208V to 600V</a:t>
            </a:r>
          </a:p>
          <a:p>
            <a:r>
              <a:rPr lang="en-CA" sz="1600" dirty="0">
                <a:latin typeface="Arial" charset="0"/>
                <a:ea typeface="ＭＳ Ｐゴシック" pitchFamily="34" charset="-128"/>
                <a:cs typeface="Arial" charset="0"/>
              </a:rPr>
              <a:t>Fixed (GFCI) or adjustable (EGFPD)   Trip setting</a:t>
            </a:r>
          </a:p>
          <a:p>
            <a:r>
              <a:rPr lang="en-US" sz="1600" dirty="0"/>
              <a:t>Alternative to Assured Grounding</a:t>
            </a:r>
          </a:p>
        </p:txBody>
      </p:sp>
    </p:spTree>
    <p:extLst>
      <p:ext uri="{BB962C8B-B14F-4D97-AF65-F5344CB8AC3E}">
        <p14:creationId xmlns:p14="http://schemas.microsoft.com/office/powerpoint/2010/main" val="2891213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830"/>
            <a:ext cx="8229600" cy="685800"/>
          </a:xfrm>
        </p:spPr>
        <p:txBody>
          <a:bodyPr>
            <a:normAutofit fontScale="90000"/>
          </a:bodyPr>
          <a:lstStyle/>
          <a:p>
            <a:r>
              <a:rPr lang="en-US" dirty="0"/>
              <a:t>Robust Protection and Controls for </a:t>
            </a:r>
            <a:br>
              <a:rPr lang="en-US" dirty="0"/>
            </a:br>
            <a:r>
              <a:rPr lang="en-US" dirty="0"/>
              <a:t>Water/Wastewater Critical Infrastructure</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458" y="1178486"/>
            <a:ext cx="9174916" cy="2682240"/>
          </a:xfrm>
          <a:prstGeom prst="rect">
            <a:avLst/>
          </a:prstGeom>
        </p:spPr>
      </p:pic>
      <p:sp>
        <p:nvSpPr>
          <p:cNvPr id="6" name="Rectangle 5"/>
          <p:cNvSpPr/>
          <p:nvPr/>
        </p:nvSpPr>
        <p:spPr>
          <a:xfrm>
            <a:off x="-15458" y="1178486"/>
            <a:ext cx="4429125" cy="2682240"/>
          </a:xfrm>
          <a:prstGeom prst="rect">
            <a:avLst/>
          </a:prstGeom>
          <a:solidFill>
            <a:srgbClr val="107952">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Protect</a:t>
            </a:r>
            <a:r>
              <a:rPr lang="en-US" sz="2000" dirty="0"/>
              <a:t> critical operations </a:t>
            </a:r>
          </a:p>
          <a:p>
            <a:pPr algn="ctr"/>
            <a:r>
              <a:rPr lang="en-US" sz="2000" dirty="0"/>
              <a:t>with a wide range of </a:t>
            </a:r>
          </a:p>
          <a:p>
            <a:pPr algn="ctr"/>
            <a:r>
              <a:rPr lang="en-US" sz="2000" dirty="0"/>
              <a:t>Littelfuse relays and controls </a:t>
            </a:r>
          </a:p>
          <a:p>
            <a:pPr algn="ctr"/>
            <a:r>
              <a:rPr lang="en-US" sz="2000" dirty="0"/>
              <a:t>built tough to withstand </a:t>
            </a:r>
          </a:p>
          <a:p>
            <a:pPr algn="ctr"/>
            <a:r>
              <a:rPr lang="en-US" sz="2000" dirty="0"/>
              <a:t>Water &amp; Wastewater </a:t>
            </a:r>
          </a:p>
          <a:p>
            <a:pPr algn="ctr"/>
            <a:r>
              <a:rPr lang="en-US" sz="2000" dirty="0"/>
              <a:t>harsh conditions. </a:t>
            </a:r>
          </a:p>
        </p:txBody>
      </p:sp>
    </p:spTree>
    <p:extLst>
      <p:ext uri="{BB962C8B-B14F-4D97-AF65-F5344CB8AC3E}">
        <p14:creationId xmlns:p14="http://schemas.microsoft.com/office/powerpoint/2010/main" val="4788830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Arc-Flash Protection</a:t>
            </a:r>
          </a:p>
        </p:txBody>
      </p:sp>
    </p:spTree>
    <p:extLst>
      <p:ext uri="{BB962C8B-B14F-4D97-AF65-F5344CB8AC3E}">
        <p14:creationId xmlns:p14="http://schemas.microsoft.com/office/powerpoint/2010/main" val="3438110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86" y="265264"/>
            <a:ext cx="8578314" cy="571500"/>
          </a:xfrm>
        </p:spPr>
        <p:txBody>
          <a:bodyPr>
            <a:normAutofit fontScale="90000"/>
          </a:bodyPr>
          <a:lstStyle/>
          <a:p>
            <a:r>
              <a:rPr lang="en-US" dirty="0"/>
              <a:t>Arc-Flash Relays Increase Safety and </a:t>
            </a:r>
            <a:br>
              <a:rPr lang="en-US" dirty="0"/>
            </a:br>
            <a:r>
              <a:rPr lang="en-US" dirty="0"/>
              <a:t>Protect Equipment</a:t>
            </a:r>
          </a:p>
        </p:txBody>
      </p:sp>
      <p:pic>
        <p:nvPicPr>
          <p:cNvPr id="3" name="Picture 2" descr="AF0500_IMG_1875_2-small.jpg"/>
          <p:cNvPicPr>
            <a:picLocks noChangeAspect="1"/>
          </p:cNvPicPr>
          <p:nvPr/>
        </p:nvPicPr>
        <p:blipFill>
          <a:blip r:embed="rId3" cstate="screen">
            <a:clrChange>
              <a:clrFrom>
                <a:srgbClr val="FFFFFE"/>
              </a:clrFrom>
              <a:clrTo>
                <a:srgbClr val="FFFFFE">
                  <a:alpha val="0"/>
                </a:srgbClr>
              </a:clrTo>
            </a:clrChange>
            <a:extLst>
              <a:ext uri="{28A0092B-C50C-407E-A947-70E740481C1C}">
                <a14:useLocalDpi xmlns:a14="http://schemas.microsoft.com/office/drawing/2010/main"/>
              </a:ext>
            </a:extLst>
          </a:blip>
          <a:srcRect/>
          <a:stretch>
            <a:fillRect/>
          </a:stretch>
        </p:blipFill>
        <p:spPr>
          <a:xfrm>
            <a:off x="412546" y="1905856"/>
            <a:ext cx="2213725" cy="1260302"/>
          </a:xfrm>
          <a:prstGeom prst="rect">
            <a:avLst/>
          </a:prstGeom>
        </p:spPr>
      </p:pic>
      <p:pic>
        <p:nvPicPr>
          <p:cNvPr id="4" name="Picture 13" descr="PGR_8800_PtSensorLg.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75656" y="3185938"/>
            <a:ext cx="3167141" cy="1722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360466">
            <a:off x="235824" y="895791"/>
            <a:ext cx="1398829" cy="1102499"/>
          </a:xfrm>
          <a:prstGeom prst="rect">
            <a:avLst/>
          </a:prstGeom>
          <a:noFill/>
          <a:ln w="9525">
            <a:noFill/>
            <a:miter lim="800000"/>
            <a:headEnd/>
            <a:tailEnd/>
          </a:ln>
          <a:effectLst/>
        </p:spPr>
      </p:pic>
      <p:sp>
        <p:nvSpPr>
          <p:cNvPr id="6" name="Content Placeholder 2"/>
          <p:cNvSpPr txBox="1">
            <a:spLocks/>
          </p:cNvSpPr>
          <p:nvPr/>
        </p:nvSpPr>
        <p:spPr>
          <a:xfrm>
            <a:off x="3915697" y="1085851"/>
            <a:ext cx="5065571" cy="2933699"/>
          </a:xfrm>
          <a:prstGeom prst="rect">
            <a:avLst/>
          </a:prstGeom>
        </p:spPr>
        <p:txBody>
          <a:bodyPr>
            <a:noAutofit/>
          </a:bodyPr>
          <a:lstStyle/>
          <a:p>
            <a:pPr marL="274320" marR="0" lvl="0" indent="-274320" algn="l" defTabSz="914400" rtl="0" eaLnBrk="1" fontAlgn="base" latinLnBrk="0" hangingPunct="1">
              <a:spcBef>
                <a:spcPts val="1200"/>
              </a:spcBef>
              <a:spcAft>
                <a:spcPct val="0"/>
              </a:spcAft>
              <a:buClr>
                <a:srgbClr val="107952"/>
              </a:buClr>
              <a:buSzTx/>
              <a:buFont typeface="Wingdings" pitchFamily="2" charset="2"/>
              <a:buChar char="§"/>
              <a:tabLst/>
              <a:defRPr/>
            </a:pPr>
            <a:r>
              <a:rPr kumimoji="0" lang="en-US" sz="1800" b="0" i="0" u="none" strike="noStrike" kern="1200" cap="none" spc="0" normalizeH="0" baseline="0" noProof="0" dirty="0">
                <a:ln>
                  <a:noFill/>
                </a:ln>
                <a:solidFill>
                  <a:schemeClr val="tx1"/>
                </a:solidFill>
                <a:effectLst/>
                <a:uLnTx/>
                <a:uFillTx/>
                <a:cs typeface="Arial" pitchFamily="34" charset="0"/>
              </a:rPr>
              <a:t>Uses light</a:t>
            </a:r>
            <a:r>
              <a:rPr kumimoji="0" lang="en-US" sz="1800" b="0" i="0" u="none" strike="noStrike" kern="1200" cap="none" spc="0" normalizeH="0" noProof="0" dirty="0">
                <a:ln>
                  <a:noFill/>
                </a:ln>
                <a:solidFill>
                  <a:schemeClr val="tx1"/>
                </a:solidFill>
                <a:effectLst/>
                <a:uLnTx/>
                <a:uFillTx/>
                <a:cs typeface="Arial" pitchFamily="34" charset="0"/>
              </a:rPr>
              <a:t> instead of current to detect the arc without worrying about coordination, inrush, and other sources of temporary overcurrent</a:t>
            </a:r>
            <a:endParaRPr kumimoji="0" lang="en-US" sz="1800" b="0" i="0" u="none" strike="noStrike" kern="1200" cap="none" spc="0" normalizeH="0" baseline="0" noProof="0" dirty="0">
              <a:ln>
                <a:noFill/>
              </a:ln>
              <a:solidFill>
                <a:schemeClr val="tx1"/>
              </a:solidFill>
              <a:effectLst/>
              <a:uLnTx/>
              <a:uFillTx/>
              <a:cs typeface="Arial" pitchFamily="34" charset="0"/>
            </a:endParaRPr>
          </a:p>
          <a:p>
            <a:pPr marL="274320" marR="0" lvl="0" indent="-274320" algn="l" defTabSz="914400" rtl="0" eaLnBrk="1" fontAlgn="base" latinLnBrk="0" hangingPunct="1">
              <a:spcBef>
                <a:spcPts val="1200"/>
              </a:spcBef>
              <a:spcAft>
                <a:spcPct val="0"/>
              </a:spcAft>
              <a:buClr>
                <a:srgbClr val="107952"/>
              </a:buClr>
              <a:buSzTx/>
              <a:buFont typeface="Wingdings" pitchFamily="2" charset="2"/>
              <a:buChar char="§"/>
              <a:tabLst/>
              <a:defRPr/>
            </a:pPr>
            <a:r>
              <a:rPr lang="en-US" sz="1800" dirty="0">
                <a:cs typeface="Arial" pitchFamily="34" charset="0"/>
              </a:rPr>
              <a:t>Detect and trip very quickly (typically &lt;1ms)</a:t>
            </a:r>
            <a:endParaRPr kumimoji="0" lang="en-US" sz="1800" b="0" i="0" u="none" strike="noStrike" kern="1200" cap="none" spc="0" normalizeH="0" baseline="0" noProof="0" dirty="0">
              <a:ln>
                <a:noFill/>
              </a:ln>
              <a:solidFill>
                <a:schemeClr val="tx1"/>
              </a:solidFill>
              <a:effectLst/>
              <a:uLnTx/>
              <a:uFillTx/>
              <a:cs typeface="Arial" pitchFamily="34" charset="0"/>
            </a:endParaRPr>
          </a:p>
          <a:p>
            <a:pPr marL="274320" marR="0" lvl="0" indent="-274320" algn="l" defTabSz="914400" rtl="0" eaLnBrk="1" fontAlgn="base" latinLnBrk="0" hangingPunct="1">
              <a:spcBef>
                <a:spcPts val="1200"/>
              </a:spcBef>
              <a:spcAft>
                <a:spcPct val="0"/>
              </a:spcAft>
              <a:buClr>
                <a:srgbClr val="107952"/>
              </a:buClr>
              <a:buSzTx/>
              <a:buFont typeface="Wingdings" pitchFamily="2" charset="2"/>
              <a:buChar char="§"/>
              <a:tabLst/>
              <a:defRPr/>
            </a:pPr>
            <a:r>
              <a:rPr kumimoji="0" lang="en-US" sz="1800" b="0" i="0" u="none" strike="noStrike" kern="1200" cap="none" spc="0" normalizeH="0" baseline="0" noProof="0" dirty="0">
                <a:ln>
                  <a:noFill/>
                </a:ln>
                <a:solidFill>
                  <a:schemeClr val="tx1"/>
                </a:solidFill>
                <a:effectLst/>
                <a:uLnTx/>
                <a:uFillTx/>
                <a:cs typeface="Arial" pitchFamily="34" charset="0"/>
              </a:rPr>
              <a:t>Reduce incident</a:t>
            </a:r>
            <a:r>
              <a:rPr kumimoji="0" lang="en-US" sz="1800" b="0" i="0" u="none" strike="noStrike" kern="1200" cap="none" spc="0" normalizeH="0" noProof="0" dirty="0">
                <a:ln>
                  <a:noFill/>
                </a:ln>
                <a:solidFill>
                  <a:schemeClr val="tx1"/>
                </a:solidFill>
                <a:effectLst/>
                <a:uLnTx/>
                <a:uFillTx/>
                <a:cs typeface="Arial" pitchFamily="34" charset="0"/>
              </a:rPr>
              <a:t> energy levels</a:t>
            </a:r>
            <a:endParaRPr kumimoji="0" lang="en-US" sz="1800" b="0" i="0" u="none" strike="noStrike" kern="1200" cap="none" spc="0" normalizeH="0" baseline="0" noProof="0" dirty="0">
              <a:ln>
                <a:noFill/>
              </a:ln>
              <a:solidFill>
                <a:schemeClr val="tx1"/>
              </a:solidFill>
              <a:effectLst/>
              <a:uLnTx/>
              <a:uFillTx/>
              <a:cs typeface="Arial" pitchFamily="34" charset="0"/>
            </a:endParaRPr>
          </a:p>
          <a:p>
            <a:pPr marL="274320" marR="0" lvl="0" indent="-274320" algn="l" defTabSz="914400" rtl="0" eaLnBrk="1" fontAlgn="base" latinLnBrk="0" hangingPunct="1">
              <a:spcBef>
                <a:spcPts val="1200"/>
              </a:spcBef>
              <a:spcAft>
                <a:spcPct val="0"/>
              </a:spcAft>
              <a:buClr>
                <a:srgbClr val="107952"/>
              </a:buClr>
              <a:buSzTx/>
              <a:buFont typeface="Wingdings" pitchFamily="2" charset="2"/>
              <a:buChar char="§"/>
              <a:tabLst/>
              <a:defRPr/>
            </a:pPr>
            <a:r>
              <a:rPr kumimoji="0" lang="en-US" sz="1800" b="0" i="0" u="none" strike="noStrike" kern="1200" cap="none" spc="0" normalizeH="0" baseline="0" noProof="0" dirty="0">
                <a:ln>
                  <a:noFill/>
                </a:ln>
                <a:solidFill>
                  <a:schemeClr val="tx1"/>
                </a:solidFill>
                <a:effectLst/>
                <a:uLnTx/>
                <a:uFillTx/>
                <a:cs typeface="Arial" pitchFamily="34" charset="0"/>
              </a:rPr>
              <a:t>Make facilities safer and reduce damage</a:t>
            </a:r>
            <a:r>
              <a:rPr kumimoji="0" lang="en-US" sz="1800" b="0" i="0" u="none" strike="noStrike" kern="1200" cap="none" spc="0" normalizeH="0" noProof="0" dirty="0">
                <a:ln>
                  <a:noFill/>
                </a:ln>
                <a:solidFill>
                  <a:schemeClr val="tx1"/>
                </a:solidFill>
                <a:effectLst/>
                <a:uLnTx/>
                <a:uFillTx/>
                <a:cs typeface="Arial" pitchFamily="34" charset="0"/>
              </a:rPr>
              <a:t> from arc faults</a:t>
            </a:r>
          </a:p>
          <a:p>
            <a:pPr marL="274320" marR="0" lvl="0" indent="-274320" algn="l" defTabSz="914400" rtl="0" eaLnBrk="1" fontAlgn="base" latinLnBrk="0" hangingPunct="1">
              <a:spcBef>
                <a:spcPts val="1200"/>
              </a:spcBef>
              <a:spcAft>
                <a:spcPct val="0"/>
              </a:spcAft>
              <a:buClr>
                <a:srgbClr val="107952"/>
              </a:buClr>
              <a:buSzTx/>
              <a:buFont typeface="Wingdings" pitchFamily="2" charset="2"/>
              <a:buChar char="§"/>
              <a:tabLst/>
              <a:defRPr/>
            </a:pPr>
            <a:r>
              <a:rPr lang="en-US" sz="1800" baseline="0" dirty="0">
                <a:cs typeface="Arial" pitchFamily="34" charset="0"/>
              </a:rPr>
              <a:t>Satisfies NFPA 70E 2018: always active arc protection solution reduces human error</a:t>
            </a:r>
            <a:endParaRPr kumimoji="0" lang="en-US" sz="1800" b="0" i="0" u="none" strike="noStrike" kern="1200" cap="none" spc="0" normalizeH="0" baseline="0" noProof="0" dirty="0">
              <a:ln>
                <a:noFill/>
              </a:ln>
              <a:solidFill>
                <a:schemeClr val="tx1"/>
              </a:solidFill>
              <a:effectLst/>
              <a:uLnTx/>
              <a:uFillTx/>
              <a:cs typeface="Arial" pitchFamily="34" charset="0"/>
            </a:endParaRPr>
          </a:p>
        </p:txBody>
      </p:sp>
      <p:pic>
        <p:nvPicPr>
          <p:cNvPr id="7" name="Picture 5" descr="PlantEng_POY.png"/>
          <p:cNvPicPr>
            <a:picLocks/>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750839" y="2812707"/>
            <a:ext cx="720250" cy="746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08697" y="1708079"/>
            <a:ext cx="635237" cy="635237"/>
          </a:xfrm>
          <a:prstGeom prst="rect">
            <a:avLst/>
          </a:prstGeom>
        </p:spPr>
      </p:pic>
      <p:sp>
        <p:nvSpPr>
          <p:cNvPr id="10" name="TextBox 9"/>
          <p:cNvSpPr txBox="1"/>
          <p:nvPr/>
        </p:nvSpPr>
        <p:spPr>
          <a:xfrm>
            <a:off x="1565928" y="1066730"/>
            <a:ext cx="811441" cy="523220"/>
          </a:xfrm>
          <a:prstGeom prst="rect">
            <a:avLst/>
          </a:prstGeom>
          <a:noFill/>
        </p:spPr>
        <p:txBody>
          <a:bodyPr wrap="none" rtlCol="0">
            <a:spAutoFit/>
          </a:bodyPr>
          <a:lstStyle/>
          <a:p>
            <a:r>
              <a:rPr lang="en-US" sz="1400" dirty="0"/>
              <a:t>New!</a:t>
            </a:r>
          </a:p>
          <a:p>
            <a:r>
              <a:rPr lang="en-US" sz="1400" dirty="0"/>
              <a:t>AF0100</a:t>
            </a:r>
          </a:p>
        </p:txBody>
      </p:sp>
      <p:sp>
        <p:nvSpPr>
          <p:cNvPr id="11" name="TextBox 10"/>
          <p:cNvSpPr txBox="1"/>
          <p:nvPr/>
        </p:nvSpPr>
        <p:spPr>
          <a:xfrm>
            <a:off x="2479382" y="2438367"/>
            <a:ext cx="811441" cy="307777"/>
          </a:xfrm>
          <a:prstGeom prst="rect">
            <a:avLst/>
          </a:prstGeom>
          <a:noFill/>
        </p:spPr>
        <p:txBody>
          <a:bodyPr wrap="none" rtlCol="0">
            <a:spAutoFit/>
          </a:bodyPr>
          <a:lstStyle/>
          <a:p>
            <a:r>
              <a:rPr lang="en-US" sz="1400" dirty="0"/>
              <a:t>AF0500</a:t>
            </a:r>
          </a:p>
        </p:txBody>
      </p:sp>
      <p:sp>
        <p:nvSpPr>
          <p:cNvPr id="12" name="TextBox 11"/>
          <p:cNvSpPr txBox="1"/>
          <p:nvPr/>
        </p:nvSpPr>
        <p:spPr>
          <a:xfrm>
            <a:off x="2760078" y="3508543"/>
            <a:ext cx="1031051" cy="307777"/>
          </a:xfrm>
          <a:prstGeom prst="rect">
            <a:avLst/>
          </a:prstGeom>
          <a:noFill/>
        </p:spPr>
        <p:txBody>
          <a:bodyPr wrap="none" rtlCol="0">
            <a:spAutoFit/>
          </a:bodyPr>
          <a:lstStyle/>
          <a:p>
            <a:r>
              <a:rPr lang="en-US" sz="1400" dirty="0"/>
              <a:t>PGR-8800</a:t>
            </a:r>
          </a:p>
        </p:txBody>
      </p:sp>
      <p:sp>
        <p:nvSpPr>
          <p:cNvPr id="13" name="TextBox 12">
            <a:hlinkClick r:id="rId8"/>
          </p:cNvPr>
          <p:cNvSpPr txBox="1"/>
          <p:nvPr/>
        </p:nvSpPr>
        <p:spPr>
          <a:xfrm>
            <a:off x="3929274" y="4392781"/>
            <a:ext cx="2582758" cy="369332"/>
          </a:xfrm>
          <a:prstGeom prst="rect">
            <a:avLst/>
          </a:prstGeom>
          <a:noFill/>
        </p:spPr>
        <p:txBody>
          <a:bodyPr wrap="none" rtlCol="0">
            <a:spAutoFit/>
          </a:bodyPr>
          <a:lstStyle/>
          <a:p>
            <a:r>
              <a:rPr lang="en-US" sz="1800" dirty="0">
                <a:solidFill>
                  <a:srgbClr val="007E3A"/>
                </a:solidFill>
                <a:hlinkClick r:id="rId8"/>
              </a:rPr>
              <a:t>Littelfuse.com/ArcFlash</a:t>
            </a:r>
            <a:endParaRPr lang="en-US" sz="1800" dirty="0">
              <a:solidFill>
                <a:srgbClr val="007E3A"/>
              </a:solidFill>
            </a:endParaRPr>
          </a:p>
        </p:txBody>
      </p:sp>
    </p:spTree>
    <p:extLst>
      <p:ext uri="{BB962C8B-B14F-4D97-AF65-F5344CB8AC3E}">
        <p14:creationId xmlns:p14="http://schemas.microsoft.com/office/powerpoint/2010/main" val="3349552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Motor Protection </a:t>
            </a:r>
          </a:p>
        </p:txBody>
      </p:sp>
      <p:sp>
        <p:nvSpPr>
          <p:cNvPr id="3" name="Text Placeholder 2"/>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756018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07199" y="2747327"/>
            <a:ext cx="1610752" cy="1363944"/>
          </a:xfrm>
          <a:prstGeom prst="rect">
            <a:avLst/>
          </a:prstGeom>
          <a:ln>
            <a:noFill/>
          </a:ln>
        </p:spPr>
      </p:pic>
      <p:sp>
        <p:nvSpPr>
          <p:cNvPr id="2" name="Title 1"/>
          <p:cNvSpPr>
            <a:spLocks noGrp="1"/>
          </p:cNvSpPr>
          <p:nvPr>
            <p:ph type="title"/>
          </p:nvPr>
        </p:nvSpPr>
        <p:spPr/>
        <p:txBody>
          <a:bodyPr/>
          <a:lstStyle/>
          <a:p>
            <a:r>
              <a:rPr lang="en-US" dirty="0"/>
              <a:t>Basic Motor Protection</a:t>
            </a:r>
          </a:p>
        </p:txBody>
      </p:sp>
      <p:sp>
        <p:nvSpPr>
          <p:cNvPr id="22" name="TextBox 21"/>
          <p:cNvSpPr txBox="1"/>
          <p:nvPr/>
        </p:nvSpPr>
        <p:spPr>
          <a:xfrm>
            <a:off x="258622" y="2298115"/>
            <a:ext cx="2032782" cy="523220"/>
          </a:xfrm>
          <a:prstGeom prst="rect">
            <a:avLst/>
          </a:prstGeom>
          <a:noFill/>
        </p:spPr>
        <p:txBody>
          <a:bodyPr wrap="square" rtlCol="0">
            <a:spAutoFit/>
          </a:bodyPr>
          <a:lstStyle/>
          <a:p>
            <a:pPr algn="ctr"/>
            <a:r>
              <a:rPr lang="en-US" sz="1600" dirty="0">
                <a:solidFill>
                  <a:schemeClr val="bg1">
                    <a:lumMod val="50000"/>
                  </a:schemeClr>
                </a:solidFill>
              </a:rPr>
              <a:t>Model 460</a:t>
            </a:r>
          </a:p>
          <a:p>
            <a:pPr algn="ctr"/>
            <a:r>
              <a:rPr lang="en-US" sz="1200" dirty="0">
                <a:solidFill>
                  <a:schemeClr val="bg1">
                    <a:lumMod val="50000"/>
                  </a:schemeClr>
                </a:solidFill>
              </a:rPr>
              <a:t>(DIN-rail or surface mount)</a:t>
            </a:r>
          </a:p>
        </p:txBody>
      </p:sp>
      <p:sp>
        <p:nvSpPr>
          <p:cNvPr id="23" name="TextBox 22"/>
          <p:cNvSpPr txBox="1"/>
          <p:nvPr/>
        </p:nvSpPr>
        <p:spPr>
          <a:xfrm>
            <a:off x="212539" y="4037263"/>
            <a:ext cx="2000073" cy="523220"/>
          </a:xfrm>
          <a:prstGeom prst="rect">
            <a:avLst/>
          </a:prstGeom>
          <a:noFill/>
        </p:spPr>
        <p:txBody>
          <a:bodyPr wrap="square" rtlCol="0">
            <a:spAutoFit/>
          </a:bodyPr>
          <a:lstStyle/>
          <a:p>
            <a:pPr algn="ctr"/>
            <a:r>
              <a:rPr lang="en-US" sz="1600" dirty="0">
                <a:solidFill>
                  <a:schemeClr val="bg1">
                    <a:lumMod val="50000"/>
                  </a:schemeClr>
                </a:solidFill>
              </a:rPr>
              <a:t>Model 201A-AU</a:t>
            </a:r>
          </a:p>
          <a:p>
            <a:pPr algn="ctr"/>
            <a:r>
              <a:rPr lang="en-US" sz="1200" dirty="0">
                <a:solidFill>
                  <a:schemeClr val="bg1">
                    <a:lumMod val="50000"/>
                  </a:schemeClr>
                </a:solidFill>
              </a:rPr>
              <a:t>(8-pin socket mount)</a:t>
            </a:r>
          </a:p>
        </p:txBody>
      </p:sp>
      <p:graphicFrame>
        <p:nvGraphicFramePr>
          <p:cNvPr id="24" name="Content Placeholder 3"/>
          <p:cNvGraphicFramePr>
            <a:graphicFrameLocks/>
          </p:cNvGraphicFramePr>
          <p:nvPr>
            <p:extLst>
              <p:ext uri="{D42A27DB-BD31-4B8C-83A1-F6EECF244321}">
                <p14:modId xmlns:p14="http://schemas.microsoft.com/office/powerpoint/2010/main" val="298109649"/>
              </p:ext>
            </p:extLst>
          </p:nvPr>
        </p:nvGraphicFramePr>
        <p:xfrm>
          <a:off x="2685349" y="1146412"/>
          <a:ext cx="5813008" cy="3293969"/>
        </p:xfrm>
        <a:graphic>
          <a:graphicData uri="http://schemas.openxmlformats.org/drawingml/2006/table">
            <a:tbl>
              <a:tblPr firstRow="1" bandRow="1">
                <a:tableStyleId>{5C22544A-7EE6-4342-B048-85BDC9FD1C3A}</a:tableStyleId>
              </a:tblPr>
              <a:tblGrid>
                <a:gridCol w="2439716">
                  <a:extLst>
                    <a:ext uri="{9D8B030D-6E8A-4147-A177-3AD203B41FA5}">
                      <a16:colId xmlns:a16="http://schemas.microsoft.com/office/drawing/2014/main" val="20000"/>
                    </a:ext>
                  </a:extLst>
                </a:gridCol>
                <a:gridCol w="3373292">
                  <a:extLst>
                    <a:ext uri="{9D8B030D-6E8A-4147-A177-3AD203B41FA5}">
                      <a16:colId xmlns:a16="http://schemas.microsoft.com/office/drawing/2014/main" val="20001"/>
                    </a:ext>
                  </a:extLst>
                </a:gridCol>
              </a:tblGrid>
              <a:tr h="436469">
                <a:tc>
                  <a:txBody>
                    <a:bodyPr/>
                    <a:lstStyle/>
                    <a:p>
                      <a:pPr algn="ctr"/>
                      <a:r>
                        <a:rPr lang="en-US" sz="1200" b="1" dirty="0">
                          <a:solidFill>
                            <a:schemeClr val="bg1"/>
                          </a:solidFill>
                        </a:rPr>
                        <a:t>How Is</a:t>
                      </a:r>
                      <a:r>
                        <a:rPr lang="en-US" sz="1200" b="1" baseline="0" dirty="0">
                          <a:solidFill>
                            <a:schemeClr val="bg1"/>
                          </a:solidFill>
                        </a:rPr>
                        <a:t> It Used?</a:t>
                      </a:r>
                      <a:endParaRPr lang="en-US" sz="1200" b="1" dirty="0">
                        <a:solidFill>
                          <a:schemeClr val="bg1"/>
                        </a:solidFill>
                      </a:endParaRPr>
                    </a:p>
                  </a:txBody>
                  <a:tcPr marL="68580" marR="68580" marT="34290" marB="34290" anchor="ctr">
                    <a:solidFill>
                      <a:srgbClr val="007E3A"/>
                    </a:solidFill>
                  </a:tcPr>
                </a:tc>
                <a:tc>
                  <a:txBody>
                    <a:bodyPr/>
                    <a:lstStyle/>
                    <a:p>
                      <a:pPr algn="ctr"/>
                      <a:r>
                        <a:rPr lang="en-US" sz="1200" b="1" dirty="0"/>
                        <a:t>How Is</a:t>
                      </a:r>
                      <a:r>
                        <a:rPr lang="en-US" sz="1200" b="1" baseline="0" dirty="0"/>
                        <a:t> It Good?</a:t>
                      </a:r>
                      <a:endParaRPr lang="en-US" sz="1200" b="1" dirty="0"/>
                    </a:p>
                  </a:txBody>
                  <a:tcPr marL="68580" marR="68580" marT="34290" marB="34290" anchor="ctr">
                    <a:solidFill>
                      <a:srgbClr val="007E3A"/>
                    </a:solidFill>
                  </a:tcPr>
                </a:tc>
                <a:extLst>
                  <a:ext uri="{0D108BD9-81ED-4DB2-BD59-A6C34878D82A}">
                    <a16:rowId xmlns:a16="http://schemas.microsoft.com/office/drawing/2014/main" val="10000"/>
                  </a:ext>
                </a:extLst>
              </a:tr>
              <a:tr h="2628252">
                <a:tc>
                  <a:txBody>
                    <a:bodyPr/>
                    <a:lstStyle/>
                    <a:p>
                      <a:r>
                        <a:rPr lang="en-US" dirty="0"/>
                        <a:t>In addition to an overload relay to inexpensively enhance the motor protection</a:t>
                      </a:r>
                    </a:p>
                  </a:txBody>
                  <a:tcPr marL="182880" marR="182880" marT="34290" marB="34290" anchor="ctr">
                    <a:lnR w="12700" cap="flat" cmpd="sng" algn="ctr">
                      <a:solidFill>
                        <a:srgbClr val="77787B"/>
                      </a:solidFill>
                      <a:prstDash val="solid"/>
                      <a:round/>
                      <a:headEnd type="none" w="med" len="med"/>
                      <a:tailEnd type="none" w="med" len="med"/>
                    </a:lnR>
                    <a:lnB w="12700" cap="flat" cmpd="sng" algn="ctr">
                      <a:solidFill>
                        <a:srgbClr val="77787B"/>
                      </a:solidFill>
                      <a:prstDash val="solid"/>
                      <a:round/>
                      <a:headEnd type="none" w="med" len="med"/>
                      <a:tailEnd type="none" w="med" len="med"/>
                    </a:lnB>
                    <a:solidFill>
                      <a:srgbClr val="107952">
                        <a:alpha val="10000"/>
                      </a:srgbClr>
                    </a:solidFill>
                  </a:tcPr>
                </a:tc>
                <a:tc>
                  <a:txBody>
                    <a:bodyPr/>
                    <a:lstStyle/>
                    <a:p>
                      <a:pPr marL="228600" lvl="1" indent="-111125">
                        <a:spcBef>
                          <a:spcPts val="300"/>
                        </a:spcBef>
                        <a:buClr>
                          <a:srgbClr val="007E3A"/>
                        </a:buClr>
                        <a:buFont typeface="Wingdings" pitchFamily="2" charset="2"/>
                        <a:buChar char="§"/>
                      </a:pPr>
                      <a:r>
                        <a:rPr lang="en-US" sz="1400" dirty="0">
                          <a:solidFill>
                            <a:schemeClr val="tx1"/>
                          </a:solidFill>
                        </a:rPr>
                        <a:t>Cost effective</a:t>
                      </a:r>
                      <a:r>
                        <a:rPr lang="en-US" sz="1400" baseline="0" dirty="0">
                          <a:solidFill>
                            <a:schemeClr val="tx1"/>
                          </a:solidFill>
                        </a:rPr>
                        <a:t> option; protects 3-phase motors from:</a:t>
                      </a:r>
                    </a:p>
                    <a:p>
                      <a:pPr marL="746125" lvl="2" indent="-171450">
                        <a:spcBef>
                          <a:spcPts val="300"/>
                        </a:spcBef>
                        <a:buClr>
                          <a:srgbClr val="007E3A"/>
                        </a:buClr>
                        <a:buFont typeface="Courier New" panose="02070309020205020404" pitchFamily="49" charset="0"/>
                        <a:buChar char="-"/>
                      </a:pPr>
                      <a:r>
                        <a:rPr lang="en-US" sz="1400" baseline="0" dirty="0">
                          <a:solidFill>
                            <a:schemeClr val="tx1"/>
                          </a:solidFill>
                        </a:rPr>
                        <a:t>Over/under voltage</a:t>
                      </a:r>
                    </a:p>
                    <a:p>
                      <a:pPr marL="746125" lvl="2" indent="-171450">
                        <a:spcBef>
                          <a:spcPts val="300"/>
                        </a:spcBef>
                        <a:buClr>
                          <a:srgbClr val="007E3A"/>
                        </a:buClr>
                        <a:buFont typeface="Courier New" panose="02070309020205020404" pitchFamily="49" charset="0"/>
                        <a:buChar char="-"/>
                      </a:pPr>
                      <a:r>
                        <a:rPr lang="en-US" sz="1400" baseline="0" dirty="0">
                          <a:solidFill>
                            <a:schemeClr val="tx1"/>
                          </a:solidFill>
                        </a:rPr>
                        <a:t>Phase loss</a:t>
                      </a:r>
                    </a:p>
                    <a:p>
                      <a:pPr marL="746125" lvl="2" indent="-171450">
                        <a:spcBef>
                          <a:spcPts val="300"/>
                        </a:spcBef>
                        <a:buClr>
                          <a:srgbClr val="007E3A"/>
                        </a:buClr>
                        <a:buFont typeface="Courier New" panose="02070309020205020404" pitchFamily="49" charset="0"/>
                        <a:buChar char="-"/>
                      </a:pPr>
                      <a:r>
                        <a:rPr lang="en-US" sz="1400" baseline="0" dirty="0">
                          <a:solidFill>
                            <a:schemeClr val="tx1"/>
                          </a:solidFill>
                        </a:rPr>
                        <a:t>Reverse phase</a:t>
                      </a:r>
                    </a:p>
                    <a:p>
                      <a:pPr marL="746125" lvl="2" indent="-171450">
                        <a:spcBef>
                          <a:spcPts val="300"/>
                        </a:spcBef>
                        <a:buClr>
                          <a:srgbClr val="007E3A"/>
                        </a:buClr>
                        <a:buFont typeface="Courier New" panose="02070309020205020404" pitchFamily="49" charset="0"/>
                        <a:buChar char="-"/>
                      </a:pPr>
                      <a:r>
                        <a:rPr lang="en-US" sz="1400" baseline="0" dirty="0">
                          <a:solidFill>
                            <a:schemeClr val="tx1"/>
                          </a:solidFill>
                        </a:rPr>
                        <a:t>Unbalanced voltage</a:t>
                      </a:r>
                    </a:p>
                    <a:p>
                      <a:pPr marL="746125" lvl="2" indent="-171450">
                        <a:spcBef>
                          <a:spcPts val="300"/>
                        </a:spcBef>
                        <a:buClr>
                          <a:srgbClr val="007E3A"/>
                        </a:buClr>
                        <a:buFont typeface="Courier New" panose="02070309020205020404" pitchFamily="49" charset="0"/>
                        <a:buChar char="-"/>
                      </a:pPr>
                      <a:r>
                        <a:rPr lang="en-US" sz="1400" baseline="0" dirty="0">
                          <a:solidFill>
                            <a:schemeClr val="tx1"/>
                          </a:solidFill>
                        </a:rPr>
                        <a:t>Rapid cycling</a:t>
                      </a:r>
                    </a:p>
                    <a:p>
                      <a:pPr marL="288925" lvl="1" indent="-171450">
                        <a:spcBef>
                          <a:spcPts val="300"/>
                        </a:spcBef>
                        <a:buClr>
                          <a:srgbClr val="007E3A"/>
                        </a:buClr>
                        <a:buFont typeface="Wingdings" panose="05000000000000000000" pitchFamily="2" charset="2"/>
                        <a:buChar char="§"/>
                      </a:pPr>
                      <a:r>
                        <a:rPr lang="en-US" sz="1400" baseline="0" dirty="0">
                          <a:solidFill>
                            <a:schemeClr val="tx1"/>
                          </a:solidFill>
                        </a:rPr>
                        <a:t>Without protection, each of these faulty conditions can cause motor windings to overheat and burn motor insulation which can cause premature motor failure</a:t>
                      </a:r>
                    </a:p>
                  </a:txBody>
                  <a:tcPr marL="36576" marR="36576" marT="34290" marB="34290" anchor="ctr">
                    <a:lnL w="12700" cap="flat" cmpd="sng" algn="ctr">
                      <a:solidFill>
                        <a:srgbClr val="77787B"/>
                      </a:solidFill>
                      <a:prstDash val="solid"/>
                      <a:round/>
                      <a:headEnd type="none" w="med" len="med"/>
                      <a:tailEnd type="none" w="med" len="med"/>
                    </a:lnL>
                    <a:lnB w="12700" cap="flat" cmpd="sng" algn="ctr">
                      <a:solidFill>
                        <a:srgbClr val="77787B"/>
                      </a:solidFill>
                      <a:prstDash val="solid"/>
                      <a:round/>
                      <a:headEnd type="none" w="med" len="med"/>
                      <a:tailEnd type="none" w="med" len="med"/>
                    </a:lnB>
                    <a:solidFill>
                      <a:srgbClr val="107952">
                        <a:alpha val="10000"/>
                      </a:srgbClr>
                    </a:solidFill>
                  </a:tcPr>
                </a:tc>
                <a:extLst>
                  <a:ext uri="{0D108BD9-81ED-4DB2-BD59-A6C34878D82A}">
                    <a16:rowId xmlns:a16="http://schemas.microsoft.com/office/drawing/2014/main" val="10001"/>
                  </a:ext>
                </a:extLst>
              </a:tr>
            </a:tbl>
          </a:graphicData>
        </a:graphic>
      </p:graphicFrame>
      <p:pic>
        <p:nvPicPr>
          <p:cNvPr id="8" name="Picture 7"/>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34879" y="917129"/>
            <a:ext cx="1280267" cy="1416960"/>
          </a:xfrm>
          <a:prstGeom prst="rect">
            <a:avLst/>
          </a:prstGeom>
        </p:spPr>
      </p:pic>
    </p:spTree>
    <p:extLst>
      <p:ext uri="{BB962C8B-B14F-4D97-AF65-F5344CB8AC3E}">
        <p14:creationId xmlns:p14="http://schemas.microsoft.com/office/powerpoint/2010/main" val="122394911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022"/>
            <a:ext cx="8229600" cy="685800"/>
          </a:xfrm>
        </p:spPr>
        <p:txBody>
          <a:bodyPr>
            <a:noAutofit/>
          </a:bodyPr>
          <a:lstStyle/>
          <a:p>
            <a:r>
              <a:rPr lang="en-US" sz="2400" dirty="0"/>
              <a:t>Field Success Story: </a:t>
            </a:r>
            <a:br>
              <a:rPr lang="en-US" sz="2400" dirty="0"/>
            </a:br>
            <a:r>
              <a:rPr lang="en-US" sz="2400" dirty="0"/>
              <a:t>Upgrade protection to extend </a:t>
            </a:r>
            <a:r>
              <a:rPr lang="en-US" sz="2500" dirty="0"/>
              <a:t>equipment</a:t>
            </a:r>
            <a:r>
              <a:rPr lang="en-US" sz="2400" dirty="0"/>
              <a:t> life</a:t>
            </a:r>
          </a:p>
        </p:txBody>
      </p:sp>
      <p:sp>
        <p:nvSpPr>
          <p:cNvPr id="3" name="Text Placeholder 2"/>
          <p:cNvSpPr>
            <a:spLocks noGrp="1"/>
          </p:cNvSpPr>
          <p:nvPr>
            <p:ph type="body" sz="quarter" idx="17"/>
          </p:nvPr>
        </p:nvSpPr>
        <p:spPr>
          <a:xfrm>
            <a:off x="279779" y="1076550"/>
            <a:ext cx="3389312" cy="162721"/>
          </a:xfrm>
        </p:spPr>
        <p:txBody>
          <a:bodyPr/>
          <a:lstStyle/>
          <a:p>
            <a:r>
              <a:rPr lang="en-US" dirty="0"/>
              <a:t>~$80 Relay Saves $30,000 Motor</a:t>
            </a:r>
          </a:p>
        </p:txBody>
      </p:sp>
      <p:sp>
        <p:nvSpPr>
          <p:cNvPr id="4" name="Text Placeholder 3"/>
          <p:cNvSpPr>
            <a:spLocks noGrp="1"/>
          </p:cNvSpPr>
          <p:nvPr>
            <p:ph type="body" sz="quarter" idx="18"/>
          </p:nvPr>
        </p:nvSpPr>
        <p:spPr>
          <a:xfrm>
            <a:off x="279779" y="1359470"/>
            <a:ext cx="4175975" cy="2898047"/>
          </a:xfrm>
        </p:spPr>
        <p:txBody>
          <a:bodyPr>
            <a:normAutofit/>
          </a:bodyPr>
          <a:lstStyle/>
          <a:p>
            <a:pPr>
              <a:spcAft>
                <a:spcPts val="900"/>
              </a:spcAft>
            </a:pPr>
            <a:r>
              <a:rPr lang="en-US" dirty="0"/>
              <a:t>Phase-loss on 200 </a:t>
            </a:r>
            <a:r>
              <a:rPr lang="en-US" dirty="0" err="1"/>
              <a:t>Hp</a:t>
            </a:r>
            <a:r>
              <a:rPr lang="en-US" dirty="0"/>
              <a:t> motor</a:t>
            </a:r>
          </a:p>
          <a:p>
            <a:pPr>
              <a:spcAft>
                <a:spcPts val="900"/>
              </a:spcAft>
            </a:pPr>
            <a:r>
              <a:rPr lang="en-US" dirty="0"/>
              <a:t>Protection relay 201A-AU installed</a:t>
            </a:r>
          </a:p>
          <a:p>
            <a:pPr>
              <a:spcAft>
                <a:spcPts val="900"/>
              </a:spcAft>
            </a:pPr>
            <a:r>
              <a:rPr lang="en-US" dirty="0"/>
              <a:t>Prevented damage to motor during a phase-loss event </a:t>
            </a:r>
          </a:p>
          <a:p>
            <a:pPr>
              <a:spcAft>
                <a:spcPts val="900"/>
              </a:spcAft>
            </a:pPr>
            <a:r>
              <a:rPr lang="en-US" dirty="0"/>
              <a:t>Saved $30,000 replacement costs of motor</a:t>
            </a:r>
          </a:p>
          <a:p>
            <a:pPr>
              <a:spcAft>
                <a:spcPts val="900"/>
              </a:spcAft>
            </a:pPr>
            <a:r>
              <a:rPr lang="en-US" dirty="0"/>
              <a:t>Prevented operation from going offline</a:t>
            </a:r>
          </a:p>
        </p:txBody>
      </p:sp>
      <p:pic>
        <p:nvPicPr>
          <p:cNvPr id="13" name="Picture 1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57230" y="934871"/>
            <a:ext cx="3527947" cy="264596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572000" y="2684207"/>
            <a:ext cx="1797044" cy="1521691"/>
          </a:xfrm>
          <a:prstGeom prst="rect">
            <a:avLst/>
          </a:prstGeom>
          <a:ln>
            <a:solidFill>
              <a:schemeClr val="accent1"/>
            </a:solidFill>
          </a:ln>
        </p:spPr>
      </p:pic>
    </p:spTree>
    <p:extLst>
      <p:ext uri="{BB962C8B-B14F-4D97-AF65-F5344CB8AC3E}">
        <p14:creationId xmlns:p14="http://schemas.microsoft.com/office/powerpoint/2010/main" val="1928242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Motor Protection</a:t>
            </a:r>
          </a:p>
        </p:txBody>
      </p:sp>
      <p:sp>
        <p:nvSpPr>
          <p:cNvPr id="22" name="TextBox 21"/>
          <p:cNvSpPr txBox="1"/>
          <p:nvPr/>
        </p:nvSpPr>
        <p:spPr>
          <a:xfrm>
            <a:off x="421950" y="2380685"/>
            <a:ext cx="1867988" cy="338554"/>
          </a:xfrm>
          <a:prstGeom prst="rect">
            <a:avLst/>
          </a:prstGeom>
          <a:noFill/>
        </p:spPr>
        <p:txBody>
          <a:bodyPr wrap="square" rtlCol="0">
            <a:spAutoFit/>
          </a:bodyPr>
          <a:lstStyle/>
          <a:p>
            <a:pPr algn="ctr"/>
            <a:r>
              <a:rPr lang="en-US" sz="1600" dirty="0">
                <a:solidFill>
                  <a:schemeClr val="bg1">
                    <a:lumMod val="50000"/>
                  </a:schemeClr>
                </a:solidFill>
              </a:rPr>
              <a:t>Model 455</a:t>
            </a:r>
          </a:p>
        </p:txBody>
      </p:sp>
      <p:sp>
        <p:nvSpPr>
          <p:cNvPr id="23" name="TextBox 22"/>
          <p:cNvSpPr txBox="1"/>
          <p:nvPr/>
        </p:nvSpPr>
        <p:spPr>
          <a:xfrm>
            <a:off x="360990" y="4023373"/>
            <a:ext cx="1676138" cy="338554"/>
          </a:xfrm>
          <a:prstGeom prst="rect">
            <a:avLst/>
          </a:prstGeom>
          <a:noFill/>
        </p:spPr>
        <p:txBody>
          <a:bodyPr wrap="square" rtlCol="0">
            <a:spAutoFit/>
          </a:bodyPr>
          <a:lstStyle/>
          <a:p>
            <a:pPr algn="ctr"/>
            <a:r>
              <a:rPr lang="en-US" sz="1600" dirty="0">
                <a:solidFill>
                  <a:schemeClr val="bg1">
                    <a:lumMod val="50000"/>
                  </a:schemeClr>
                </a:solidFill>
              </a:rPr>
              <a:t>Informer MS</a:t>
            </a:r>
          </a:p>
        </p:txBody>
      </p:sp>
      <p:graphicFrame>
        <p:nvGraphicFramePr>
          <p:cNvPr id="24" name="Content Placeholder 3"/>
          <p:cNvGraphicFramePr>
            <a:graphicFrameLocks/>
          </p:cNvGraphicFramePr>
          <p:nvPr>
            <p:extLst>
              <p:ext uri="{D42A27DB-BD31-4B8C-83A1-F6EECF244321}">
                <p14:modId xmlns:p14="http://schemas.microsoft.com/office/powerpoint/2010/main" val="2232969291"/>
              </p:ext>
            </p:extLst>
          </p:nvPr>
        </p:nvGraphicFramePr>
        <p:xfrm>
          <a:off x="2685349" y="1153236"/>
          <a:ext cx="5813008" cy="3057897"/>
        </p:xfrm>
        <a:graphic>
          <a:graphicData uri="http://schemas.openxmlformats.org/drawingml/2006/table">
            <a:tbl>
              <a:tblPr firstRow="1" bandRow="1">
                <a:tableStyleId>{5C22544A-7EE6-4342-B048-85BDC9FD1C3A}</a:tableStyleId>
              </a:tblPr>
              <a:tblGrid>
                <a:gridCol w="2277483">
                  <a:extLst>
                    <a:ext uri="{9D8B030D-6E8A-4147-A177-3AD203B41FA5}">
                      <a16:colId xmlns:a16="http://schemas.microsoft.com/office/drawing/2014/main" val="20000"/>
                    </a:ext>
                  </a:extLst>
                </a:gridCol>
                <a:gridCol w="3535525">
                  <a:extLst>
                    <a:ext uri="{9D8B030D-6E8A-4147-A177-3AD203B41FA5}">
                      <a16:colId xmlns:a16="http://schemas.microsoft.com/office/drawing/2014/main" val="20001"/>
                    </a:ext>
                  </a:extLst>
                </a:gridCol>
              </a:tblGrid>
              <a:tr h="435497">
                <a:tc>
                  <a:txBody>
                    <a:bodyPr/>
                    <a:lstStyle/>
                    <a:p>
                      <a:pPr algn="ctr"/>
                      <a:r>
                        <a:rPr lang="en-US" sz="1200" b="1" dirty="0">
                          <a:solidFill>
                            <a:schemeClr val="bg1"/>
                          </a:solidFill>
                        </a:rPr>
                        <a:t>How Is</a:t>
                      </a:r>
                      <a:r>
                        <a:rPr lang="en-US" sz="1200" b="1" baseline="0" dirty="0">
                          <a:solidFill>
                            <a:schemeClr val="bg1"/>
                          </a:solidFill>
                        </a:rPr>
                        <a:t> It Used?</a:t>
                      </a:r>
                      <a:endParaRPr lang="en-US" sz="1200" b="1" dirty="0">
                        <a:solidFill>
                          <a:schemeClr val="bg1"/>
                        </a:solidFill>
                      </a:endParaRPr>
                    </a:p>
                  </a:txBody>
                  <a:tcPr marL="68580" marR="68580" marT="34290" marB="34290" anchor="ctr">
                    <a:solidFill>
                      <a:srgbClr val="007E3A"/>
                    </a:solidFill>
                  </a:tcPr>
                </a:tc>
                <a:tc>
                  <a:txBody>
                    <a:bodyPr/>
                    <a:lstStyle/>
                    <a:p>
                      <a:pPr algn="ctr"/>
                      <a:r>
                        <a:rPr lang="en-US" sz="1200" b="1" dirty="0"/>
                        <a:t>How Is</a:t>
                      </a:r>
                      <a:r>
                        <a:rPr lang="en-US" sz="1200" b="1" baseline="0" dirty="0"/>
                        <a:t> It Better?</a:t>
                      </a:r>
                      <a:endParaRPr lang="en-US" sz="1200" b="1" dirty="0"/>
                    </a:p>
                  </a:txBody>
                  <a:tcPr marL="68580" marR="68580" marT="34290" marB="34290" anchor="ctr">
                    <a:solidFill>
                      <a:srgbClr val="007E3A"/>
                    </a:solidFill>
                  </a:tcPr>
                </a:tc>
                <a:extLst>
                  <a:ext uri="{0D108BD9-81ED-4DB2-BD59-A6C34878D82A}">
                    <a16:rowId xmlns:a16="http://schemas.microsoft.com/office/drawing/2014/main" val="10000"/>
                  </a:ext>
                </a:extLst>
              </a:tr>
              <a:tr h="2622400">
                <a:tc>
                  <a:txBody>
                    <a:bodyPr/>
                    <a:lstStyle/>
                    <a:p>
                      <a:pPr marL="0" indent="0" algn="l"/>
                      <a:r>
                        <a:rPr lang="en-US" dirty="0"/>
                        <a:t>In addition to an overload relay to inexpensively enhance the motor protection</a:t>
                      </a:r>
                    </a:p>
                  </a:txBody>
                  <a:tcPr marL="182880" marR="182880" marT="34290" marB="34290" anchor="ctr">
                    <a:lnR w="12700" cap="flat" cmpd="sng" algn="ctr">
                      <a:solidFill>
                        <a:srgbClr val="77787B"/>
                      </a:solidFill>
                      <a:prstDash val="solid"/>
                      <a:round/>
                      <a:headEnd type="none" w="med" len="med"/>
                      <a:tailEnd type="none" w="med" len="med"/>
                    </a:lnR>
                    <a:lnB w="12700" cap="flat" cmpd="sng" algn="ctr">
                      <a:solidFill>
                        <a:srgbClr val="77787B"/>
                      </a:solidFill>
                      <a:prstDash val="solid"/>
                      <a:round/>
                      <a:headEnd type="none" w="med" len="med"/>
                      <a:tailEnd type="none" w="med" len="med"/>
                    </a:lnB>
                    <a:solidFill>
                      <a:srgbClr val="107952">
                        <a:alpha val="10000"/>
                      </a:srgbClr>
                    </a:solidFill>
                  </a:tcPr>
                </a:tc>
                <a:tc>
                  <a:txBody>
                    <a:bodyPr/>
                    <a:lstStyle/>
                    <a:p>
                      <a:pPr marL="228600" lvl="1" indent="-111125">
                        <a:spcBef>
                          <a:spcPts val="300"/>
                        </a:spcBef>
                        <a:buClr>
                          <a:srgbClr val="007E3A"/>
                        </a:buClr>
                        <a:buFont typeface="Wingdings" pitchFamily="2" charset="2"/>
                        <a:buChar char="§"/>
                      </a:pPr>
                      <a:r>
                        <a:rPr lang="en-US" sz="1400" dirty="0">
                          <a:solidFill>
                            <a:schemeClr val="tx1"/>
                          </a:solidFill>
                        </a:rPr>
                        <a:t>Provides second set of voltage inputs  for monitoring voltage on the load-side  of the motor contactor to detect contact failure</a:t>
                      </a:r>
                    </a:p>
                    <a:p>
                      <a:pPr marL="228600" lvl="1" indent="-111125">
                        <a:spcBef>
                          <a:spcPts val="300"/>
                        </a:spcBef>
                        <a:buClr>
                          <a:srgbClr val="007E3A"/>
                        </a:buClr>
                        <a:buFont typeface="Wingdings" pitchFamily="2" charset="2"/>
                        <a:buChar char="§"/>
                      </a:pPr>
                      <a:r>
                        <a:rPr lang="en-US" sz="1400" baseline="0" dirty="0">
                          <a:solidFill>
                            <a:schemeClr val="tx1"/>
                          </a:solidFill>
                        </a:rPr>
                        <a:t>Keeps history of past 20 fault causes including voltages and unbalance at the time of trip</a:t>
                      </a:r>
                    </a:p>
                    <a:p>
                      <a:pPr marL="228600" lvl="1" indent="-111125">
                        <a:spcBef>
                          <a:spcPts val="300"/>
                        </a:spcBef>
                        <a:buClr>
                          <a:srgbClr val="007E3A"/>
                        </a:buClr>
                        <a:buFont typeface="Wingdings" pitchFamily="2" charset="2"/>
                        <a:buChar char="§"/>
                      </a:pPr>
                      <a:r>
                        <a:rPr lang="en-US" sz="1400" baseline="0" dirty="0">
                          <a:solidFill>
                            <a:schemeClr val="tx1"/>
                          </a:solidFill>
                        </a:rPr>
                        <a:t>With optional Informer-MS, can wirelessly download and view fault history, read real-time voltages per phase, voltage unbalance and more</a:t>
                      </a:r>
                    </a:p>
                  </a:txBody>
                  <a:tcPr marL="36576" marR="36576" marT="34290" marB="34290" anchor="ctr">
                    <a:lnL w="12700" cap="flat" cmpd="sng" algn="ctr">
                      <a:solidFill>
                        <a:srgbClr val="77787B"/>
                      </a:solidFill>
                      <a:prstDash val="solid"/>
                      <a:round/>
                      <a:headEnd type="none" w="med" len="med"/>
                      <a:tailEnd type="none" w="med" len="med"/>
                    </a:lnL>
                    <a:lnB w="12700" cap="flat" cmpd="sng" algn="ctr">
                      <a:solidFill>
                        <a:srgbClr val="77787B"/>
                      </a:solidFill>
                      <a:prstDash val="solid"/>
                      <a:round/>
                      <a:headEnd type="none" w="med" len="med"/>
                      <a:tailEnd type="none" w="med" len="med"/>
                    </a:lnB>
                    <a:solidFill>
                      <a:srgbClr val="107952">
                        <a:alpha val="10000"/>
                      </a:srgbClr>
                    </a:solidFill>
                  </a:tcPr>
                </a:tc>
                <a:extLst>
                  <a:ext uri="{0D108BD9-81ED-4DB2-BD59-A6C34878D82A}">
                    <a16:rowId xmlns:a16="http://schemas.microsoft.com/office/drawing/2014/main" val="10001"/>
                  </a:ext>
                </a:extLst>
              </a:tr>
            </a:tbl>
          </a:graphicData>
        </a:graphic>
      </p:graphicFrame>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78066" y="2807693"/>
            <a:ext cx="1188782" cy="1188782"/>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a:ext>
            </a:extLst>
          </a:blip>
          <a:srcRect l="4577" t="8090" r="14728" b="11398"/>
          <a:stretch/>
        </p:blipFill>
        <p:spPr>
          <a:xfrm>
            <a:off x="421950" y="949048"/>
            <a:ext cx="1813775" cy="1508820"/>
          </a:xfrm>
          <a:prstGeom prst="rect">
            <a:avLst/>
          </a:prstGeom>
        </p:spPr>
      </p:pic>
    </p:spTree>
    <p:extLst>
      <p:ext uri="{BB962C8B-B14F-4D97-AF65-F5344CB8AC3E}">
        <p14:creationId xmlns:p14="http://schemas.microsoft.com/office/powerpoint/2010/main" val="74150666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Motor Protection</a:t>
            </a:r>
          </a:p>
        </p:txBody>
      </p:sp>
      <p:pic>
        <p:nvPicPr>
          <p:cNvPr id="9" name="Picture 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7200" y="1150341"/>
            <a:ext cx="2051416" cy="1531843"/>
          </a:xfrm>
          <a:prstGeom prst="rect">
            <a:avLst/>
          </a:prstGeom>
        </p:spPr>
      </p:pic>
      <p:graphicFrame>
        <p:nvGraphicFramePr>
          <p:cNvPr id="6" name="Content Placeholder 3"/>
          <p:cNvGraphicFramePr>
            <a:graphicFrameLocks/>
          </p:cNvGraphicFramePr>
          <p:nvPr>
            <p:extLst>
              <p:ext uri="{D42A27DB-BD31-4B8C-83A1-F6EECF244321}">
                <p14:modId xmlns:p14="http://schemas.microsoft.com/office/powerpoint/2010/main" val="3715616071"/>
              </p:ext>
            </p:extLst>
          </p:nvPr>
        </p:nvGraphicFramePr>
        <p:xfrm>
          <a:off x="2685349" y="1153236"/>
          <a:ext cx="5813008" cy="3057897"/>
        </p:xfrm>
        <a:graphic>
          <a:graphicData uri="http://schemas.openxmlformats.org/drawingml/2006/table">
            <a:tbl>
              <a:tblPr firstRow="1" bandRow="1">
                <a:tableStyleId>{5C22544A-7EE6-4342-B048-85BDC9FD1C3A}</a:tableStyleId>
              </a:tblPr>
              <a:tblGrid>
                <a:gridCol w="2277483">
                  <a:extLst>
                    <a:ext uri="{9D8B030D-6E8A-4147-A177-3AD203B41FA5}">
                      <a16:colId xmlns:a16="http://schemas.microsoft.com/office/drawing/2014/main" val="20000"/>
                    </a:ext>
                  </a:extLst>
                </a:gridCol>
                <a:gridCol w="3535525">
                  <a:extLst>
                    <a:ext uri="{9D8B030D-6E8A-4147-A177-3AD203B41FA5}">
                      <a16:colId xmlns:a16="http://schemas.microsoft.com/office/drawing/2014/main" val="20001"/>
                    </a:ext>
                  </a:extLst>
                </a:gridCol>
              </a:tblGrid>
              <a:tr h="435497">
                <a:tc>
                  <a:txBody>
                    <a:bodyPr/>
                    <a:lstStyle/>
                    <a:p>
                      <a:pPr algn="ctr"/>
                      <a:r>
                        <a:rPr lang="en-US" sz="1200" b="1" dirty="0">
                          <a:solidFill>
                            <a:schemeClr val="bg1"/>
                          </a:solidFill>
                        </a:rPr>
                        <a:t>How Is</a:t>
                      </a:r>
                      <a:r>
                        <a:rPr lang="en-US" sz="1200" b="1" baseline="0" dirty="0">
                          <a:solidFill>
                            <a:schemeClr val="bg1"/>
                          </a:solidFill>
                        </a:rPr>
                        <a:t> It Used?</a:t>
                      </a:r>
                      <a:endParaRPr lang="en-US" sz="1200" b="1" dirty="0">
                        <a:solidFill>
                          <a:schemeClr val="bg1"/>
                        </a:solidFill>
                      </a:endParaRPr>
                    </a:p>
                  </a:txBody>
                  <a:tcPr marL="68580" marR="68580" marT="34290" marB="34290" anchor="ctr">
                    <a:solidFill>
                      <a:srgbClr val="007E3A"/>
                    </a:solidFill>
                  </a:tcPr>
                </a:tc>
                <a:tc>
                  <a:txBody>
                    <a:bodyPr/>
                    <a:lstStyle/>
                    <a:p>
                      <a:pPr algn="ctr"/>
                      <a:r>
                        <a:rPr lang="en-US" sz="1200" b="1" dirty="0"/>
                        <a:t>How Is</a:t>
                      </a:r>
                      <a:r>
                        <a:rPr lang="en-US" sz="1200" b="1" baseline="0" dirty="0"/>
                        <a:t> It Best?</a:t>
                      </a:r>
                      <a:endParaRPr lang="en-US" sz="1200" b="1" dirty="0"/>
                    </a:p>
                  </a:txBody>
                  <a:tcPr marL="68580" marR="68580" marT="34290" marB="34290" anchor="ctr">
                    <a:solidFill>
                      <a:srgbClr val="007E3A"/>
                    </a:solidFill>
                  </a:tcPr>
                </a:tc>
                <a:extLst>
                  <a:ext uri="{0D108BD9-81ED-4DB2-BD59-A6C34878D82A}">
                    <a16:rowId xmlns:a16="http://schemas.microsoft.com/office/drawing/2014/main" val="10000"/>
                  </a:ext>
                </a:extLst>
              </a:tr>
              <a:tr h="2622400">
                <a:tc>
                  <a:txBody>
                    <a:bodyPr/>
                    <a:lstStyle/>
                    <a:p>
                      <a:pPr marL="0" indent="0" algn="l"/>
                      <a:r>
                        <a:rPr lang="en-US" dirty="0"/>
                        <a:t>Complete protection from overloads, underloads, current unbalance, voltage and phase</a:t>
                      </a:r>
                    </a:p>
                  </a:txBody>
                  <a:tcPr marL="182880" marR="182880" marT="34290" marB="34290" anchor="ctr">
                    <a:lnR w="12700" cap="flat" cmpd="sng" algn="ctr">
                      <a:solidFill>
                        <a:srgbClr val="77787B"/>
                      </a:solidFill>
                      <a:prstDash val="solid"/>
                      <a:round/>
                      <a:headEnd type="none" w="med" len="med"/>
                      <a:tailEnd type="none" w="med" len="med"/>
                    </a:lnR>
                    <a:lnB w="12700" cap="flat" cmpd="sng" algn="ctr">
                      <a:solidFill>
                        <a:srgbClr val="77787B"/>
                      </a:solidFill>
                      <a:prstDash val="solid"/>
                      <a:round/>
                      <a:headEnd type="none" w="med" len="med"/>
                      <a:tailEnd type="none" w="med" len="med"/>
                    </a:lnB>
                    <a:solidFill>
                      <a:srgbClr val="107952">
                        <a:alpha val="10000"/>
                      </a:srgbClr>
                    </a:solidFill>
                  </a:tcPr>
                </a:tc>
                <a:tc>
                  <a:txBody>
                    <a:bodyPr/>
                    <a:lstStyle/>
                    <a:p>
                      <a:pPr marL="228600" lvl="1" indent="-111125">
                        <a:spcBef>
                          <a:spcPts val="300"/>
                        </a:spcBef>
                        <a:buClr>
                          <a:srgbClr val="007E3A"/>
                        </a:buClr>
                        <a:buFont typeface="Wingdings" pitchFamily="2" charset="2"/>
                        <a:buChar char="§"/>
                      </a:pPr>
                      <a:r>
                        <a:rPr lang="en-US" sz="1400" dirty="0">
                          <a:solidFill>
                            <a:schemeClr val="tx1"/>
                          </a:solidFill>
                        </a:rPr>
                        <a:t>Pre-motor start protection</a:t>
                      </a:r>
                    </a:p>
                    <a:p>
                      <a:pPr marL="228600" lvl="1" indent="-111125">
                        <a:spcBef>
                          <a:spcPts val="300"/>
                        </a:spcBef>
                        <a:buClr>
                          <a:srgbClr val="007E3A"/>
                        </a:buClr>
                        <a:buFont typeface="Wingdings" pitchFamily="2" charset="2"/>
                        <a:buChar char="§"/>
                      </a:pPr>
                      <a:r>
                        <a:rPr lang="en-US" sz="1400" baseline="0" dirty="0">
                          <a:solidFill>
                            <a:schemeClr val="tx1"/>
                          </a:solidFill>
                        </a:rPr>
                        <a:t>Overload protection for any trip class, any size motor up to 600 </a:t>
                      </a:r>
                      <a:r>
                        <a:rPr lang="en-US" sz="1400" baseline="0" dirty="0" err="1">
                          <a:solidFill>
                            <a:schemeClr val="tx1"/>
                          </a:solidFill>
                        </a:rPr>
                        <a:t>Hp</a:t>
                      </a:r>
                      <a:r>
                        <a:rPr lang="en-US" sz="1400" baseline="0" dirty="0">
                          <a:solidFill>
                            <a:schemeClr val="tx1"/>
                          </a:solidFill>
                        </a:rPr>
                        <a:t>, 200-600V</a:t>
                      </a:r>
                    </a:p>
                    <a:p>
                      <a:pPr marL="228600" lvl="1" indent="-111125">
                        <a:spcBef>
                          <a:spcPts val="300"/>
                        </a:spcBef>
                        <a:buClr>
                          <a:srgbClr val="007E3A"/>
                        </a:buClr>
                        <a:buFont typeface="Wingdings" pitchFamily="2" charset="2"/>
                        <a:buChar char="§"/>
                      </a:pPr>
                      <a:r>
                        <a:rPr lang="en-US" sz="1400" baseline="0" dirty="0">
                          <a:solidFill>
                            <a:schemeClr val="tx1"/>
                          </a:solidFill>
                        </a:rPr>
                        <a:t>Optional </a:t>
                      </a:r>
                      <a:r>
                        <a:rPr lang="en-US" sz="1400" baseline="0" dirty="0" err="1">
                          <a:solidFill>
                            <a:schemeClr val="tx1"/>
                          </a:solidFill>
                        </a:rPr>
                        <a:t>comms</a:t>
                      </a:r>
                      <a:r>
                        <a:rPr lang="en-US" sz="1400" baseline="0" dirty="0">
                          <a:solidFill>
                            <a:schemeClr val="tx1"/>
                          </a:solidFill>
                        </a:rPr>
                        <a:t> to DCS/SCADA/HMI via Modbus over 485 or Ethernet, </a:t>
                      </a:r>
                      <a:r>
                        <a:rPr lang="en-US" sz="1400" baseline="0" dirty="0" err="1">
                          <a:solidFill>
                            <a:schemeClr val="tx1"/>
                          </a:solidFill>
                        </a:rPr>
                        <a:t>DeviceNet</a:t>
                      </a:r>
                      <a:endParaRPr lang="en-US" sz="1400" baseline="0" dirty="0">
                        <a:solidFill>
                          <a:schemeClr val="tx1"/>
                        </a:solidFill>
                      </a:endParaRPr>
                    </a:p>
                    <a:p>
                      <a:pPr marL="228600" lvl="1" indent="-111125">
                        <a:spcBef>
                          <a:spcPts val="300"/>
                        </a:spcBef>
                        <a:buClr>
                          <a:srgbClr val="007E3A"/>
                        </a:buClr>
                        <a:buFont typeface="Wingdings" pitchFamily="2" charset="2"/>
                        <a:buChar char="§"/>
                      </a:pPr>
                      <a:r>
                        <a:rPr lang="en-US" sz="1400" baseline="0" dirty="0">
                          <a:solidFill>
                            <a:schemeClr val="tx1"/>
                          </a:solidFill>
                        </a:rPr>
                        <a:t>Display for real time voltage/current, trip cause, programming settings</a:t>
                      </a:r>
                    </a:p>
                  </a:txBody>
                  <a:tcPr marL="36576" marR="36576" marT="34290" marB="34290" anchor="ctr">
                    <a:lnL w="12700" cap="flat" cmpd="sng" algn="ctr">
                      <a:solidFill>
                        <a:srgbClr val="77787B"/>
                      </a:solidFill>
                      <a:prstDash val="solid"/>
                      <a:round/>
                      <a:headEnd type="none" w="med" len="med"/>
                      <a:tailEnd type="none" w="med" len="med"/>
                    </a:lnL>
                    <a:lnB w="12700" cap="flat" cmpd="sng" algn="ctr">
                      <a:solidFill>
                        <a:srgbClr val="77787B"/>
                      </a:solidFill>
                      <a:prstDash val="solid"/>
                      <a:round/>
                      <a:headEnd type="none" w="med" len="med"/>
                      <a:tailEnd type="none" w="med" len="med"/>
                    </a:lnB>
                    <a:solidFill>
                      <a:srgbClr val="107952">
                        <a:alpha val="10000"/>
                      </a:srgbClr>
                    </a:solidFill>
                  </a:tcPr>
                </a:tc>
                <a:extLst>
                  <a:ext uri="{0D108BD9-81ED-4DB2-BD59-A6C34878D82A}">
                    <a16:rowId xmlns:a16="http://schemas.microsoft.com/office/drawing/2014/main" val="10001"/>
                  </a:ext>
                </a:extLst>
              </a:tr>
            </a:tbl>
          </a:graphicData>
        </a:graphic>
      </p:graphicFrame>
      <p:sp>
        <p:nvSpPr>
          <p:cNvPr id="10" name="TextBox 9"/>
          <p:cNvSpPr txBox="1"/>
          <p:nvPr/>
        </p:nvSpPr>
        <p:spPr>
          <a:xfrm>
            <a:off x="457199" y="2560794"/>
            <a:ext cx="2228149" cy="584775"/>
          </a:xfrm>
          <a:prstGeom prst="rect">
            <a:avLst/>
          </a:prstGeom>
          <a:noFill/>
        </p:spPr>
        <p:txBody>
          <a:bodyPr wrap="square" rtlCol="0">
            <a:spAutoFit/>
          </a:bodyPr>
          <a:lstStyle/>
          <a:p>
            <a:pPr algn="ctr"/>
            <a:r>
              <a:rPr lang="en-US" sz="1600" dirty="0">
                <a:solidFill>
                  <a:srgbClr val="77787B"/>
                </a:solidFill>
              </a:rPr>
              <a:t>Model 777 Enhanced Overload Relay</a:t>
            </a:r>
          </a:p>
        </p:txBody>
      </p:sp>
    </p:spTree>
    <p:extLst>
      <p:ext uri="{BB962C8B-B14F-4D97-AF65-F5344CB8AC3E}">
        <p14:creationId xmlns:p14="http://schemas.microsoft.com/office/powerpoint/2010/main" val="70961976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14"/>
          <p:cNvGrpSpPr/>
          <p:nvPr/>
        </p:nvGrpSpPr>
        <p:grpSpPr>
          <a:xfrm>
            <a:off x="457200" y="1134436"/>
            <a:ext cx="3047482" cy="1506681"/>
            <a:chOff x="4354909" y="3157965"/>
            <a:chExt cx="4616371" cy="2357645"/>
          </a:xfrm>
        </p:grpSpPr>
        <p:pic>
          <p:nvPicPr>
            <p:cNvPr id="10" name="Picture 2"/>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354909" y="3291840"/>
              <a:ext cx="3662600" cy="2057400"/>
            </a:xfrm>
            <a:prstGeom prst="rect">
              <a:avLst/>
            </a:prstGeom>
            <a:noFill/>
            <a:ln w="9525">
              <a:noFill/>
              <a:miter lim="800000"/>
              <a:headEnd/>
              <a:tailEnd/>
            </a:ln>
          </p:spPr>
        </p:pic>
        <p:pic>
          <p:nvPicPr>
            <p:cNvPr id="11" name="Picture 3"/>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991040" y="3157965"/>
              <a:ext cx="980240" cy="2357645"/>
            </a:xfrm>
            <a:prstGeom prst="rect">
              <a:avLst/>
            </a:prstGeom>
            <a:noFill/>
            <a:ln w="9525">
              <a:noFill/>
              <a:miter lim="800000"/>
              <a:headEnd/>
              <a:tailEnd/>
            </a:ln>
          </p:spPr>
        </p:pic>
      </p:grpSp>
      <p:sp>
        <p:nvSpPr>
          <p:cNvPr id="2" name="Title 1"/>
          <p:cNvSpPr>
            <a:spLocks noGrp="1"/>
          </p:cNvSpPr>
          <p:nvPr>
            <p:ph type="title"/>
          </p:nvPr>
        </p:nvSpPr>
        <p:spPr>
          <a:xfrm>
            <a:off x="457199" y="59870"/>
            <a:ext cx="8541327" cy="685800"/>
          </a:xfrm>
        </p:spPr>
        <p:txBody>
          <a:bodyPr>
            <a:normAutofit/>
          </a:bodyPr>
          <a:lstStyle/>
          <a:p>
            <a:r>
              <a:rPr lang="en-US" dirty="0"/>
              <a:t>Smart Motor Protection</a:t>
            </a:r>
          </a:p>
        </p:txBody>
      </p:sp>
      <p:pic>
        <p:nvPicPr>
          <p:cNvPr id="3" name="Picture 2"/>
          <p:cNvPicPr>
            <a:picLocks noChangeAspect="1"/>
          </p:cNvPicPr>
          <p:nvPr/>
        </p:nvPicPr>
        <p:blipFill>
          <a:blip r:embed="rId5"/>
          <a:stretch>
            <a:fillRect/>
          </a:stretch>
        </p:blipFill>
        <p:spPr>
          <a:xfrm>
            <a:off x="6918263" y="1396524"/>
            <a:ext cx="1920937" cy="1393258"/>
          </a:xfrm>
          <a:prstGeom prst="rect">
            <a:avLst/>
          </a:prstGeom>
        </p:spPr>
      </p:pic>
      <p:pic>
        <p:nvPicPr>
          <p:cNvPr id="4" name="Picture 3"/>
          <p:cNvPicPr>
            <a:picLocks noChangeAspect="1"/>
          </p:cNvPicPr>
          <p:nvPr/>
        </p:nvPicPr>
        <p:blipFill>
          <a:blip r:embed="rId6"/>
          <a:stretch>
            <a:fillRect/>
          </a:stretch>
        </p:blipFill>
        <p:spPr>
          <a:xfrm>
            <a:off x="6936788" y="3075906"/>
            <a:ext cx="1902412" cy="1388990"/>
          </a:xfrm>
          <a:prstGeom prst="rect">
            <a:avLst/>
          </a:prstGeom>
        </p:spPr>
      </p:pic>
      <p:pic>
        <p:nvPicPr>
          <p:cNvPr id="5" name="Picture 4"/>
          <p:cNvPicPr>
            <a:picLocks noChangeAspect="1"/>
          </p:cNvPicPr>
          <p:nvPr/>
        </p:nvPicPr>
        <p:blipFill>
          <a:blip r:embed="rId7"/>
          <a:stretch>
            <a:fillRect/>
          </a:stretch>
        </p:blipFill>
        <p:spPr>
          <a:xfrm>
            <a:off x="561109" y="3102528"/>
            <a:ext cx="1868711" cy="1346372"/>
          </a:xfrm>
          <a:prstGeom prst="rect">
            <a:avLst/>
          </a:prstGeom>
        </p:spPr>
      </p:pic>
      <p:pic>
        <p:nvPicPr>
          <p:cNvPr id="9" name="Picture 8"/>
          <p:cNvPicPr>
            <a:picLocks noChangeAspect="1"/>
          </p:cNvPicPr>
          <p:nvPr/>
        </p:nvPicPr>
        <p:blipFill>
          <a:blip r:embed="rId8"/>
          <a:stretch>
            <a:fillRect/>
          </a:stretch>
        </p:blipFill>
        <p:spPr>
          <a:xfrm>
            <a:off x="2685302" y="3096687"/>
            <a:ext cx="1867772" cy="1352213"/>
          </a:xfrm>
          <a:prstGeom prst="rect">
            <a:avLst/>
          </a:prstGeom>
        </p:spPr>
      </p:pic>
      <p:pic>
        <p:nvPicPr>
          <p:cNvPr id="12" name="Picture 11"/>
          <p:cNvPicPr>
            <a:picLocks noChangeAspect="1"/>
          </p:cNvPicPr>
          <p:nvPr/>
        </p:nvPicPr>
        <p:blipFill>
          <a:blip r:embed="rId9"/>
          <a:stretch>
            <a:fillRect/>
          </a:stretch>
        </p:blipFill>
        <p:spPr>
          <a:xfrm>
            <a:off x="4846556" y="3100433"/>
            <a:ext cx="1849779" cy="1350561"/>
          </a:xfrm>
          <a:prstGeom prst="rect">
            <a:avLst/>
          </a:prstGeom>
        </p:spPr>
      </p:pic>
      <p:sp>
        <p:nvSpPr>
          <p:cNvPr id="13" name="Rectangle 12"/>
          <p:cNvSpPr/>
          <p:nvPr/>
        </p:nvSpPr>
        <p:spPr>
          <a:xfrm>
            <a:off x="3694399" y="1199316"/>
            <a:ext cx="3034146" cy="1754326"/>
          </a:xfrm>
          <a:prstGeom prst="rect">
            <a:avLst/>
          </a:prstGeom>
        </p:spPr>
        <p:txBody>
          <a:bodyPr wrap="square">
            <a:spAutoFit/>
          </a:bodyPr>
          <a:lstStyle/>
          <a:p>
            <a:pPr marL="171450" indent="-171450">
              <a:buClr>
                <a:srgbClr val="007E3A"/>
              </a:buClr>
              <a:buFont typeface="Wingdings" panose="05000000000000000000" pitchFamily="2" charset="2"/>
              <a:buChar char="§"/>
            </a:pPr>
            <a:r>
              <a:rPr lang="en-US" sz="1200" dirty="0"/>
              <a:t>Bluetooth</a:t>
            </a:r>
            <a:r>
              <a:rPr lang="en-US" sz="1200" baseline="30000" dirty="0"/>
              <a:t>®</a:t>
            </a:r>
            <a:r>
              <a:rPr lang="en-US" sz="1200" dirty="0"/>
              <a:t> connectivity lets you stand next to the motor or pump during set-up instead of the relay</a:t>
            </a:r>
          </a:p>
          <a:p>
            <a:pPr marL="171450" indent="-171450">
              <a:buClr>
                <a:srgbClr val="007E3A"/>
              </a:buClr>
              <a:buFont typeface="Wingdings" panose="05000000000000000000" pitchFamily="2" charset="2"/>
              <a:buChar char="§"/>
            </a:pPr>
            <a:r>
              <a:rPr lang="en-US" sz="1200" dirty="0"/>
              <a:t>Underpower protection for dry run pump protection</a:t>
            </a:r>
          </a:p>
          <a:p>
            <a:pPr marL="171450" indent="-171450">
              <a:buClr>
                <a:srgbClr val="007E3A"/>
              </a:buClr>
              <a:buFont typeface="Wingdings" panose="05000000000000000000" pitchFamily="2" charset="2"/>
              <a:buChar char="§"/>
            </a:pPr>
            <a:r>
              <a:rPr lang="en-US" sz="1200" dirty="0"/>
              <a:t>Universal: one model works with single or three-phase systems, 90-690 VAC (and medium voltage via PTs), 0.5 – 100 amps directly (above 100A via CTs)</a:t>
            </a:r>
          </a:p>
        </p:txBody>
      </p:sp>
      <p:sp>
        <p:nvSpPr>
          <p:cNvPr id="14" name="TextBox 13">
            <a:extLst>
              <a:ext uri="{FF2B5EF4-FFF2-40B4-BE49-F238E27FC236}">
                <a16:creationId xmlns:a16="http://schemas.microsoft.com/office/drawing/2014/main" id="{4651EDDA-A616-4B22-8D33-93F6D6FB1C11}"/>
              </a:ext>
            </a:extLst>
          </p:cNvPr>
          <p:cNvSpPr txBox="1"/>
          <p:nvPr/>
        </p:nvSpPr>
        <p:spPr>
          <a:xfrm>
            <a:off x="3694399" y="846488"/>
            <a:ext cx="5403126" cy="400110"/>
          </a:xfrm>
          <a:prstGeom prst="rect">
            <a:avLst/>
          </a:prstGeom>
          <a:noFill/>
        </p:spPr>
        <p:txBody>
          <a:bodyPr wrap="square">
            <a:spAutoFit/>
          </a:bodyPr>
          <a:lstStyle/>
          <a:p>
            <a:r>
              <a:rPr lang="en-US" sz="2000" b="1" dirty="0">
                <a:solidFill>
                  <a:schemeClr val="bg1">
                    <a:lumMod val="50000"/>
                  </a:schemeClr>
                </a:solidFill>
              </a:rPr>
              <a:t>MP8000 Bluetooth</a:t>
            </a:r>
            <a:r>
              <a:rPr lang="en-US" sz="2000" b="1" baseline="30000" dirty="0">
                <a:solidFill>
                  <a:schemeClr val="bg1">
                    <a:lumMod val="50000"/>
                  </a:schemeClr>
                </a:solidFill>
              </a:rPr>
              <a:t>®</a:t>
            </a:r>
            <a:r>
              <a:rPr lang="en-US" sz="2000" b="1" dirty="0">
                <a:solidFill>
                  <a:schemeClr val="bg1">
                    <a:lumMod val="50000"/>
                  </a:schemeClr>
                </a:solidFill>
              </a:rPr>
              <a:t> Overload Relay</a:t>
            </a:r>
          </a:p>
        </p:txBody>
      </p:sp>
    </p:spTree>
    <p:extLst>
      <p:ext uri="{BB962C8B-B14F-4D97-AF65-F5344CB8AC3E}">
        <p14:creationId xmlns:p14="http://schemas.microsoft.com/office/powerpoint/2010/main" val="266717236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lvl="0"/>
            <a:r>
              <a:rPr lang="en-US" dirty="0"/>
              <a:t>MP8000: App For Phone Or Tablet</a:t>
            </a:r>
          </a:p>
        </p:txBody>
      </p:sp>
      <p:sp>
        <p:nvSpPr>
          <p:cNvPr id="17" name="Rectangle 16"/>
          <p:cNvSpPr/>
          <p:nvPr/>
        </p:nvSpPr>
        <p:spPr>
          <a:xfrm>
            <a:off x="1241076" y="835386"/>
            <a:ext cx="1438214" cy="307777"/>
          </a:xfrm>
          <a:prstGeom prst="rect">
            <a:avLst/>
          </a:prstGeom>
        </p:spPr>
        <p:txBody>
          <a:bodyPr wrap="none">
            <a:spAutoFit/>
          </a:bodyPr>
          <a:lstStyle/>
          <a:p>
            <a:r>
              <a:rPr lang="en-US" sz="1400" dirty="0"/>
              <a:t>Locate/Connect</a:t>
            </a:r>
          </a:p>
        </p:txBody>
      </p:sp>
      <p:sp>
        <p:nvSpPr>
          <p:cNvPr id="18" name="Rectangle 17"/>
          <p:cNvSpPr/>
          <p:nvPr/>
        </p:nvSpPr>
        <p:spPr>
          <a:xfrm>
            <a:off x="2880669" y="833573"/>
            <a:ext cx="1875835" cy="307777"/>
          </a:xfrm>
          <a:prstGeom prst="rect">
            <a:avLst/>
          </a:prstGeom>
        </p:spPr>
        <p:txBody>
          <a:bodyPr wrap="none">
            <a:spAutoFit/>
          </a:bodyPr>
          <a:lstStyle/>
          <a:p>
            <a:r>
              <a:rPr lang="en-US" sz="1400" dirty="0"/>
              <a:t>Real time information</a:t>
            </a:r>
          </a:p>
        </p:txBody>
      </p:sp>
      <p:sp>
        <p:nvSpPr>
          <p:cNvPr id="19" name="Rectangle 18"/>
          <p:cNvSpPr/>
          <p:nvPr/>
        </p:nvSpPr>
        <p:spPr>
          <a:xfrm>
            <a:off x="4957883" y="829662"/>
            <a:ext cx="1350050" cy="307777"/>
          </a:xfrm>
          <a:prstGeom prst="rect">
            <a:avLst/>
          </a:prstGeom>
        </p:spPr>
        <p:txBody>
          <a:bodyPr wrap="none">
            <a:spAutoFit/>
          </a:bodyPr>
          <a:lstStyle/>
          <a:p>
            <a:r>
              <a:rPr lang="en-US" sz="1400" dirty="0"/>
              <a:t>Setup/Settings</a:t>
            </a:r>
          </a:p>
        </p:txBody>
      </p:sp>
      <p:sp>
        <p:nvSpPr>
          <p:cNvPr id="20" name="Rectangle 19"/>
          <p:cNvSpPr/>
          <p:nvPr/>
        </p:nvSpPr>
        <p:spPr>
          <a:xfrm>
            <a:off x="6801981" y="829662"/>
            <a:ext cx="1189749" cy="307777"/>
          </a:xfrm>
          <a:prstGeom prst="rect">
            <a:avLst/>
          </a:prstGeom>
        </p:spPr>
        <p:txBody>
          <a:bodyPr wrap="none">
            <a:spAutoFit/>
          </a:bodyPr>
          <a:lstStyle/>
          <a:p>
            <a:r>
              <a:rPr lang="en-US" sz="1400" dirty="0"/>
              <a:t>Fault History</a:t>
            </a:r>
          </a:p>
        </p:txBody>
      </p:sp>
      <p:pic>
        <p:nvPicPr>
          <p:cNvPr id="2050" name="Picture 2"/>
          <p:cNvPicPr>
            <a:picLocks noChangeAspect="1" noChangeArrowheads="1"/>
          </p:cNvPicPr>
          <p:nvPr/>
        </p:nvPicPr>
        <p:blipFill>
          <a:blip r:embed="rId3" cstate="print"/>
          <a:srcRect/>
          <a:stretch>
            <a:fillRect/>
          </a:stretch>
        </p:blipFill>
        <p:spPr bwMode="auto">
          <a:xfrm>
            <a:off x="1190360" y="1130479"/>
            <a:ext cx="7013117" cy="2914650"/>
          </a:xfrm>
          <a:prstGeom prst="rect">
            <a:avLst/>
          </a:prstGeom>
          <a:noFill/>
          <a:ln w="9525">
            <a:noFill/>
            <a:miter lim="800000"/>
            <a:headEnd/>
            <a:tailEnd/>
          </a:ln>
          <a:effectLst/>
        </p:spPr>
      </p:pic>
      <p:sp>
        <p:nvSpPr>
          <p:cNvPr id="10" name="TextBox 9"/>
          <p:cNvSpPr txBox="1"/>
          <p:nvPr/>
        </p:nvSpPr>
        <p:spPr>
          <a:xfrm>
            <a:off x="1241076" y="4017056"/>
            <a:ext cx="1438214" cy="461665"/>
          </a:xfrm>
          <a:prstGeom prst="rect">
            <a:avLst/>
          </a:prstGeom>
          <a:noFill/>
        </p:spPr>
        <p:txBody>
          <a:bodyPr wrap="square" rtlCol="0">
            <a:spAutoFit/>
          </a:bodyPr>
          <a:lstStyle/>
          <a:p>
            <a:pPr algn="ctr"/>
            <a:r>
              <a:rPr lang="en-US" sz="1200" dirty="0"/>
              <a:t>Each Has Unique Pairing Code</a:t>
            </a:r>
          </a:p>
        </p:txBody>
      </p:sp>
      <p:cxnSp>
        <p:nvCxnSpPr>
          <p:cNvPr id="12" name="Straight Arrow Connector 11"/>
          <p:cNvCxnSpPr/>
          <p:nvPr/>
        </p:nvCxnSpPr>
        <p:spPr>
          <a:xfrm flipV="1">
            <a:off x="1465510" y="1998406"/>
            <a:ext cx="754122" cy="20186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801633" y="4017056"/>
            <a:ext cx="1662549" cy="461665"/>
          </a:xfrm>
          <a:prstGeom prst="rect">
            <a:avLst/>
          </a:prstGeom>
          <a:noFill/>
        </p:spPr>
        <p:txBody>
          <a:bodyPr wrap="square" rtlCol="0">
            <a:spAutoFit/>
          </a:bodyPr>
          <a:lstStyle/>
          <a:p>
            <a:pPr algn="ctr"/>
            <a:r>
              <a:rPr lang="en-US" sz="1200" dirty="0"/>
              <a:t>Password Required To Change Settings</a:t>
            </a:r>
          </a:p>
        </p:txBody>
      </p:sp>
      <p:sp>
        <p:nvSpPr>
          <p:cNvPr id="14" name="TextBox 13"/>
          <p:cNvSpPr txBox="1"/>
          <p:nvPr/>
        </p:nvSpPr>
        <p:spPr>
          <a:xfrm>
            <a:off x="2989348" y="4017056"/>
            <a:ext cx="1582652" cy="461665"/>
          </a:xfrm>
          <a:prstGeom prst="rect">
            <a:avLst/>
          </a:prstGeom>
          <a:noFill/>
        </p:spPr>
        <p:txBody>
          <a:bodyPr wrap="square" rtlCol="0">
            <a:spAutoFit/>
          </a:bodyPr>
          <a:lstStyle/>
          <a:p>
            <a:pPr algn="ctr"/>
            <a:r>
              <a:rPr lang="en-US" sz="1200" dirty="0"/>
              <a:t>V, I, KW, Unbalance % &amp; More</a:t>
            </a:r>
          </a:p>
        </p:txBody>
      </p:sp>
      <p:sp>
        <p:nvSpPr>
          <p:cNvPr id="15" name="TextBox 14"/>
          <p:cNvSpPr txBox="1"/>
          <p:nvPr/>
        </p:nvSpPr>
        <p:spPr>
          <a:xfrm>
            <a:off x="6677748" y="4045129"/>
            <a:ext cx="1438214" cy="461665"/>
          </a:xfrm>
          <a:prstGeom prst="rect">
            <a:avLst/>
          </a:prstGeom>
          <a:noFill/>
        </p:spPr>
        <p:txBody>
          <a:bodyPr wrap="square" rtlCol="0">
            <a:spAutoFit/>
          </a:bodyPr>
          <a:lstStyle/>
          <a:p>
            <a:pPr algn="ctr"/>
            <a:r>
              <a:rPr lang="en-US" sz="1200" dirty="0"/>
              <a:t>Date/Time Stamped </a:t>
            </a:r>
          </a:p>
        </p:txBody>
      </p:sp>
      <p:cxnSp>
        <p:nvCxnSpPr>
          <p:cNvPr id="16" name="Straight Arrow Connector 15"/>
          <p:cNvCxnSpPr>
            <a:stCxn id="15" idx="0"/>
          </p:cNvCxnSpPr>
          <p:nvPr/>
        </p:nvCxnSpPr>
        <p:spPr>
          <a:xfrm flipV="1">
            <a:off x="7396855" y="2617830"/>
            <a:ext cx="458073" cy="142729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39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1000"/>
                                        <p:tgtEl>
                                          <p:spTgt spid="1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ox(in)">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ox(in)">
                                      <p:cBhvr>
                                        <p:cTn id="15" dur="10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ox(in)">
                                      <p:cBhvr>
                                        <p:cTn id="20" dur="10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ox(in)">
                                      <p:cBhvr>
                                        <p:cTn id="25" dur="1000"/>
                                        <p:tgtEl>
                                          <p:spTgt spid="15"/>
                                        </p:tgtEl>
                                      </p:cBhvr>
                                    </p:animEffect>
                                  </p:childTnLst>
                                </p:cTn>
                              </p:par>
                              <p:par>
                                <p:cTn id="26" presetID="4" presetClass="entr" presetSubtype="16"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ox(in)">
                                      <p:cBhvr>
                                        <p:cTn id="28"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022"/>
            <a:ext cx="8229600" cy="685800"/>
          </a:xfrm>
        </p:spPr>
        <p:txBody>
          <a:bodyPr>
            <a:noAutofit/>
          </a:bodyPr>
          <a:lstStyle/>
          <a:p>
            <a:r>
              <a:rPr lang="en-US" sz="2400" dirty="0"/>
              <a:t>Field Success Story: </a:t>
            </a:r>
            <a:br>
              <a:rPr lang="en-US" sz="2400" dirty="0"/>
            </a:br>
            <a:r>
              <a:rPr lang="en-US" sz="2400" dirty="0"/>
              <a:t>Upgrade protection to improve worker safety</a:t>
            </a:r>
          </a:p>
        </p:txBody>
      </p:sp>
      <p:sp>
        <p:nvSpPr>
          <p:cNvPr id="3" name="Text Placeholder 2"/>
          <p:cNvSpPr>
            <a:spLocks noGrp="1"/>
          </p:cNvSpPr>
          <p:nvPr>
            <p:ph type="body" sz="quarter" idx="17"/>
          </p:nvPr>
        </p:nvSpPr>
        <p:spPr>
          <a:xfrm>
            <a:off x="456126" y="1076550"/>
            <a:ext cx="3389312" cy="162721"/>
          </a:xfrm>
        </p:spPr>
        <p:txBody>
          <a:bodyPr/>
          <a:lstStyle/>
          <a:p>
            <a:r>
              <a:rPr lang="en-US" sz="2000" dirty="0"/>
              <a:t>Municipal Water Wells</a:t>
            </a:r>
          </a:p>
        </p:txBody>
      </p:sp>
      <p:sp>
        <p:nvSpPr>
          <p:cNvPr id="4" name="Text Placeholder 3"/>
          <p:cNvSpPr>
            <a:spLocks noGrp="1"/>
          </p:cNvSpPr>
          <p:nvPr>
            <p:ph type="body" sz="quarter" idx="18"/>
          </p:nvPr>
        </p:nvSpPr>
        <p:spPr>
          <a:xfrm>
            <a:off x="456125" y="1359470"/>
            <a:ext cx="4795143" cy="2898047"/>
          </a:xfrm>
        </p:spPr>
        <p:txBody>
          <a:bodyPr>
            <a:noAutofit/>
          </a:bodyPr>
          <a:lstStyle/>
          <a:p>
            <a:pPr marL="0" indent="0">
              <a:spcAft>
                <a:spcPts val="900"/>
              </a:spcAft>
              <a:buNone/>
            </a:pPr>
            <a:r>
              <a:rPr lang="en-US" sz="1400" dirty="0">
                <a:solidFill>
                  <a:srgbClr val="007E3A"/>
                </a:solidFill>
              </a:rPr>
              <a:t>Situation: </a:t>
            </a:r>
            <a:r>
              <a:rPr lang="en-US" sz="1400" dirty="0"/>
              <a:t>Workers opened the panels and manually connected test equipment to record voltage and       current readings by hand on their 250Hp motors.</a:t>
            </a:r>
          </a:p>
          <a:p>
            <a:pPr marL="0" indent="0">
              <a:spcAft>
                <a:spcPts val="900"/>
              </a:spcAft>
              <a:buNone/>
            </a:pPr>
            <a:r>
              <a:rPr lang="en-US" sz="1400" dirty="0">
                <a:solidFill>
                  <a:srgbClr val="007E3A"/>
                </a:solidFill>
              </a:rPr>
              <a:t>Outcome:</a:t>
            </a:r>
            <a:r>
              <a:rPr lang="en-US" sz="1400" dirty="0"/>
              <a:t> Installing MP8000 Bluetooth</a:t>
            </a:r>
            <a:r>
              <a:rPr lang="en-US" sz="1400" baseline="30000" dirty="0"/>
              <a:t>®</a:t>
            </a:r>
            <a:r>
              <a:rPr lang="en-US" sz="1400" dirty="0"/>
              <a:t> Overload    Relays helped them:</a:t>
            </a:r>
          </a:p>
          <a:p>
            <a:pPr>
              <a:spcAft>
                <a:spcPts val="900"/>
              </a:spcAft>
            </a:pPr>
            <a:r>
              <a:rPr lang="en-US" sz="1400" dirty="0"/>
              <a:t>Record and time stamp their data improving accuracy</a:t>
            </a:r>
          </a:p>
          <a:p>
            <a:pPr>
              <a:spcAft>
                <a:spcPts val="900"/>
              </a:spcAft>
            </a:pPr>
            <a:r>
              <a:rPr lang="en-US" sz="1400" dirty="0"/>
              <a:t>Improved safety from arc-flash by keeping workers out of the panel</a:t>
            </a:r>
          </a:p>
          <a:p>
            <a:pPr>
              <a:spcAft>
                <a:spcPts val="900"/>
              </a:spcAft>
            </a:pPr>
            <a:r>
              <a:rPr lang="en-US" sz="1400" dirty="0"/>
              <a:t>Saved time by quickly getting data at once on their smartphone and not having to connect test equipment </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32917" y="1157910"/>
            <a:ext cx="3129362" cy="212146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940060" y="956087"/>
            <a:ext cx="1299662" cy="1052998"/>
          </a:xfrm>
          <a:prstGeom prst="rect">
            <a:avLst/>
          </a:prstGeom>
        </p:spPr>
      </p:pic>
    </p:spTree>
    <p:extLst>
      <p:ext uri="{BB962C8B-B14F-4D97-AF65-F5344CB8AC3E}">
        <p14:creationId xmlns:p14="http://schemas.microsoft.com/office/powerpoint/2010/main" val="435972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p:cNvGraphicFramePr>
          <p:nvPr>
            <p:extLst>
              <p:ext uri="{D42A27DB-BD31-4B8C-83A1-F6EECF244321}">
                <p14:modId xmlns:p14="http://schemas.microsoft.com/office/powerpoint/2010/main" val="3100185482"/>
              </p:ext>
            </p:extLst>
          </p:nvPr>
        </p:nvGraphicFramePr>
        <p:xfrm>
          <a:off x="487137" y="840293"/>
          <a:ext cx="8169725" cy="3411678"/>
        </p:xfrm>
        <a:graphic>
          <a:graphicData uri="http://schemas.openxmlformats.org/drawingml/2006/table">
            <a:tbl>
              <a:tblPr firstRow="1" bandRow="1">
                <a:tableStyleId>{5C22544A-7EE6-4342-B048-85BDC9FD1C3A}</a:tableStyleId>
              </a:tblPr>
              <a:tblGrid>
                <a:gridCol w="1596179">
                  <a:extLst>
                    <a:ext uri="{9D8B030D-6E8A-4147-A177-3AD203B41FA5}">
                      <a16:colId xmlns:a16="http://schemas.microsoft.com/office/drawing/2014/main" val="20000"/>
                    </a:ext>
                  </a:extLst>
                </a:gridCol>
                <a:gridCol w="1095591">
                  <a:extLst>
                    <a:ext uri="{9D8B030D-6E8A-4147-A177-3AD203B41FA5}">
                      <a16:colId xmlns:a16="http://schemas.microsoft.com/office/drawing/2014/main" val="3686651968"/>
                    </a:ext>
                  </a:extLst>
                </a:gridCol>
                <a:gridCol w="1095591">
                  <a:extLst>
                    <a:ext uri="{9D8B030D-6E8A-4147-A177-3AD203B41FA5}">
                      <a16:colId xmlns:a16="http://schemas.microsoft.com/office/drawing/2014/main" val="20001"/>
                    </a:ext>
                  </a:extLst>
                </a:gridCol>
                <a:gridCol w="1095591">
                  <a:extLst>
                    <a:ext uri="{9D8B030D-6E8A-4147-A177-3AD203B41FA5}">
                      <a16:colId xmlns:a16="http://schemas.microsoft.com/office/drawing/2014/main" val="20002"/>
                    </a:ext>
                  </a:extLst>
                </a:gridCol>
                <a:gridCol w="1095591">
                  <a:extLst>
                    <a:ext uri="{9D8B030D-6E8A-4147-A177-3AD203B41FA5}">
                      <a16:colId xmlns:a16="http://schemas.microsoft.com/office/drawing/2014/main" val="20003"/>
                    </a:ext>
                  </a:extLst>
                </a:gridCol>
                <a:gridCol w="1095591">
                  <a:extLst>
                    <a:ext uri="{9D8B030D-6E8A-4147-A177-3AD203B41FA5}">
                      <a16:colId xmlns:a16="http://schemas.microsoft.com/office/drawing/2014/main" val="20004"/>
                    </a:ext>
                  </a:extLst>
                </a:gridCol>
                <a:gridCol w="1095591">
                  <a:extLst>
                    <a:ext uri="{9D8B030D-6E8A-4147-A177-3AD203B41FA5}">
                      <a16:colId xmlns:a16="http://schemas.microsoft.com/office/drawing/2014/main" val="20005"/>
                    </a:ext>
                  </a:extLst>
                </a:gridCol>
              </a:tblGrid>
              <a:tr h="277307">
                <a:tc>
                  <a:txBody>
                    <a:bodyPr/>
                    <a:lstStyle/>
                    <a:p>
                      <a:r>
                        <a:rPr lang="en-US" sz="800" dirty="0"/>
                        <a:t>Recommended Protection</a:t>
                      </a:r>
                      <a:endParaRPr lang="en-US" sz="800" b="1" dirty="0">
                        <a:solidFill>
                          <a:srgbClr val="007E3A"/>
                        </a:solidFill>
                        <a:latin typeface="Arial" charset="0"/>
                        <a:ea typeface="Arial" charset="0"/>
                        <a:cs typeface="Arial" charset="0"/>
                      </a:endParaRPr>
                    </a:p>
                  </a:txBody>
                  <a:tcPr marL="68580" marR="68580" marT="34290" marB="34290" anchor="ctr">
                    <a:solidFill>
                      <a:srgbClr val="007E3A"/>
                    </a:solidFill>
                  </a:tcPr>
                </a:tc>
                <a:tc>
                  <a:txBody>
                    <a:bodyPr/>
                    <a:lstStyle/>
                    <a:p>
                      <a:pPr algn="ctr"/>
                      <a:r>
                        <a:rPr lang="en-US" sz="800" dirty="0"/>
                        <a:t>Pumping Stations</a:t>
                      </a:r>
                      <a:endParaRPr lang="en-US" sz="800" b="1" dirty="0">
                        <a:latin typeface="Arial" charset="0"/>
                        <a:ea typeface="Arial" charset="0"/>
                        <a:cs typeface="Arial" charset="0"/>
                      </a:endParaRPr>
                    </a:p>
                  </a:txBody>
                  <a:tcPr marL="68580" marR="68580" marT="34290" marB="34290" anchor="ctr">
                    <a:solidFill>
                      <a:srgbClr val="007E3A"/>
                    </a:solidFill>
                  </a:tcPr>
                </a:tc>
                <a:tc>
                  <a:txBody>
                    <a:bodyPr/>
                    <a:lstStyle/>
                    <a:p>
                      <a:pPr algn="ctr"/>
                      <a:r>
                        <a:rPr lang="en-US" sz="800" dirty="0"/>
                        <a:t>Water Treatment</a:t>
                      </a:r>
                      <a:endParaRPr lang="en-US" sz="800" b="1" dirty="0">
                        <a:latin typeface="Arial" charset="0"/>
                        <a:ea typeface="Arial" charset="0"/>
                        <a:cs typeface="Arial" charset="0"/>
                      </a:endParaRPr>
                    </a:p>
                  </a:txBody>
                  <a:tcPr marL="68580" marR="68580" marT="34290" marB="34290" anchor="ctr">
                    <a:solidFill>
                      <a:srgbClr val="007E3A"/>
                    </a:solidFill>
                  </a:tcPr>
                </a:tc>
                <a:tc>
                  <a:txBody>
                    <a:bodyPr/>
                    <a:lstStyle/>
                    <a:p>
                      <a:pPr algn="ctr"/>
                      <a:r>
                        <a:rPr lang="en-US" sz="800" dirty="0"/>
                        <a:t>Lift Stations</a:t>
                      </a:r>
                      <a:endParaRPr lang="en-US" sz="800" b="1" dirty="0">
                        <a:latin typeface="Arial" charset="0"/>
                        <a:ea typeface="Arial" charset="0"/>
                        <a:cs typeface="Arial" charset="0"/>
                      </a:endParaRPr>
                    </a:p>
                  </a:txBody>
                  <a:tcPr marL="68580" marR="68580" marT="34290" marB="34290" anchor="ctr">
                    <a:solidFill>
                      <a:srgbClr val="007E3A"/>
                    </a:solidFill>
                  </a:tcPr>
                </a:tc>
                <a:tc>
                  <a:txBody>
                    <a:bodyPr/>
                    <a:lstStyle/>
                    <a:p>
                      <a:pPr algn="ctr"/>
                      <a:r>
                        <a:rPr lang="en-US" sz="800" dirty="0"/>
                        <a:t>Water Tower</a:t>
                      </a:r>
                      <a:endParaRPr lang="en-US" sz="800" b="1" dirty="0">
                        <a:latin typeface="Arial" charset="0"/>
                        <a:ea typeface="Arial" charset="0"/>
                        <a:cs typeface="Arial" charset="0"/>
                      </a:endParaRPr>
                    </a:p>
                  </a:txBody>
                  <a:tcPr marL="68580" marR="68580" marT="34290" marB="34290" anchor="ctr">
                    <a:solidFill>
                      <a:srgbClr val="007E3A"/>
                    </a:solidFill>
                  </a:tcPr>
                </a:tc>
                <a:tc>
                  <a:txBody>
                    <a:bodyPr/>
                    <a:lstStyle/>
                    <a:p>
                      <a:pPr algn="ctr"/>
                      <a:r>
                        <a:rPr lang="en-US" sz="800" dirty="0"/>
                        <a:t>Water Wells</a:t>
                      </a:r>
                      <a:endParaRPr lang="en-US" sz="800" b="1" dirty="0">
                        <a:latin typeface="Arial" charset="0"/>
                        <a:ea typeface="Arial" charset="0"/>
                        <a:cs typeface="Arial" charset="0"/>
                      </a:endParaRPr>
                    </a:p>
                  </a:txBody>
                  <a:tcPr marL="68580" marR="68580" marT="34290" marB="34290" anchor="ctr">
                    <a:solidFill>
                      <a:srgbClr val="007E3A"/>
                    </a:solidFill>
                  </a:tcPr>
                </a:tc>
                <a:tc>
                  <a:txBody>
                    <a:bodyPr/>
                    <a:lstStyle/>
                    <a:p>
                      <a:pPr algn="ctr"/>
                      <a:r>
                        <a:rPr lang="en-US" sz="800" dirty="0"/>
                        <a:t>Odor Control</a:t>
                      </a:r>
                      <a:endParaRPr lang="en-US" sz="800" b="1" dirty="0">
                        <a:latin typeface="Arial" charset="0"/>
                        <a:ea typeface="Arial" charset="0"/>
                        <a:cs typeface="Arial" charset="0"/>
                      </a:endParaRPr>
                    </a:p>
                  </a:txBody>
                  <a:tcPr marL="68580" marR="68580" marT="34290" marB="34290" anchor="ctr">
                    <a:solidFill>
                      <a:srgbClr val="007E3A"/>
                    </a:solidFill>
                  </a:tcPr>
                </a:tc>
                <a:extLst>
                  <a:ext uri="{0D108BD9-81ED-4DB2-BD59-A6C34878D82A}">
                    <a16:rowId xmlns:a16="http://schemas.microsoft.com/office/drawing/2014/main" val="10000"/>
                  </a:ext>
                </a:extLst>
              </a:tr>
              <a:tr h="242519">
                <a:tc>
                  <a:txBody>
                    <a:bodyPr/>
                    <a:lstStyle/>
                    <a:p>
                      <a:r>
                        <a:rPr lang="en-US" sz="800" b="1" dirty="0"/>
                        <a:t>UL Class</a:t>
                      </a:r>
                      <a:r>
                        <a:rPr lang="en-US" sz="800" b="1" baseline="0" dirty="0"/>
                        <a:t> &amp; Class CC Fuses</a:t>
                      </a:r>
                      <a:endParaRPr lang="en-US" sz="800" b="1" dirty="0">
                        <a:solidFill>
                          <a:schemeClr val="bg1">
                            <a:lumMod val="95000"/>
                          </a:schemeClr>
                        </a:solidFill>
                        <a:latin typeface="Arial" charset="0"/>
                        <a:ea typeface="Arial" charset="0"/>
                        <a:cs typeface="Arial"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extLst>
                  <a:ext uri="{0D108BD9-81ED-4DB2-BD59-A6C34878D82A}">
                    <a16:rowId xmlns:a16="http://schemas.microsoft.com/office/drawing/2014/main" val="10001"/>
                  </a:ext>
                </a:extLst>
              </a:tr>
              <a:tr h="225344">
                <a:tc>
                  <a:txBody>
                    <a:bodyPr/>
                    <a:lstStyle/>
                    <a:p>
                      <a:r>
                        <a:rPr lang="en-US" sz="800" b="1" dirty="0"/>
                        <a:t>Fuse Blocks &amp; Holders</a:t>
                      </a:r>
                      <a:endParaRPr lang="en-US" sz="800" b="1" dirty="0">
                        <a:solidFill>
                          <a:schemeClr val="bg1">
                            <a:lumMod val="95000"/>
                          </a:schemeClr>
                        </a:solidFill>
                        <a:latin typeface="Arial" charset="0"/>
                        <a:ea typeface="Arial" charset="0"/>
                        <a:cs typeface="Arial"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extLst>
                  <a:ext uri="{0D108BD9-81ED-4DB2-BD59-A6C34878D82A}">
                    <a16:rowId xmlns:a16="http://schemas.microsoft.com/office/drawing/2014/main" val="10003"/>
                  </a:ext>
                </a:extLst>
              </a:tr>
              <a:tr h="147381">
                <a:tc>
                  <a:txBody>
                    <a:bodyPr/>
                    <a:lstStyle/>
                    <a:p>
                      <a:r>
                        <a:rPr lang="en-US" sz="800" b="1" dirty="0"/>
                        <a:t>Overload Relays</a:t>
                      </a:r>
                      <a:endParaRPr lang="en-US" sz="800" b="1" dirty="0">
                        <a:solidFill>
                          <a:schemeClr val="bg1">
                            <a:lumMod val="95000"/>
                          </a:schemeClr>
                        </a:solidFill>
                        <a:latin typeface="Arial" charset="0"/>
                        <a:ea typeface="Arial" charset="0"/>
                        <a:cs typeface="Arial"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extLst>
                  <a:ext uri="{0D108BD9-81ED-4DB2-BD59-A6C34878D82A}">
                    <a16:rowId xmlns:a16="http://schemas.microsoft.com/office/drawing/2014/main" val="10004"/>
                  </a:ext>
                </a:extLst>
              </a:tr>
              <a:tr h="212669">
                <a:tc>
                  <a:txBody>
                    <a:bodyPr/>
                    <a:lstStyle/>
                    <a:p>
                      <a:r>
                        <a:rPr lang="en-US" sz="800" b="1" kern="1200" dirty="0">
                          <a:solidFill>
                            <a:schemeClr val="dk1"/>
                          </a:solidFill>
                          <a:latin typeface="+mn-lt"/>
                          <a:ea typeface="+mn-ea"/>
                          <a:cs typeface="+mn-cs"/>
                        </a:rPr>
                        <a:t>Voltage/Phase Monitors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extLst>
                  <a:ext uri="{0D108BD9-81ED-4DB2-BD59-A6C34878D82A}">
                    <a16:rowId xmlns:a16="http://schemas.microsoft.com/office/drawing/2014/main" val="362090875"/>
                  </a:ext>
                </a:extLst>
              </a:tr>
              <a:tr h="195727">
                <a:tc>
                  <a:txBody>
                    <a:bodyPr/>
                    <a:lstStyle/>
                    <a:p>
                      <a:pPr marL="0" algn="l" defTabSz="914400" rtl="0" eaLnBrk="1" latinLnBrk="0" hangingPunct="1"/>
                      <a:r>
                        <a:rPr lang="en-US" sz="800" b="1" kern="1200" dirty="0">
                          <a:solidFill>
                            <a:schemeClr val="dk1"/>
                          </a:solidFill>
                          <a:latin typeface="+mn-lt"/>
                          <a:ea typeface="+mn-ea"/>
                          <a:cs typeface="+mn-cs"/>
                        </a:rPr>
                        <a:t>Alternating Relays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extLst>
                  <a:ext uri="{0D108BD9-81ED-4DB2-BD59-A6C34878D82A}">
                    <a16:rowId xmlns:a16="http://schemas.microsoft.com/office/drawing/2014/main" val="692593808"/>
                  </a:ext>
                </a:extLst>
              </a:tr>
              <a:tr h="195767">
                <a:tc>
                  <a:txBody>
                    <a:bodyPr/>
                    <a:lstStyle/>
                    <a:p>
                      <a:r>
                        <a:rPr lang="en-US" sz="800" b="1" kern="1200" dirty="0">
                          <a:solidFill>
                            <a:schemeClr val="dk1"/>
                          </a:solidFill>
                          <a:latin typeface="+mn-lt"/>
                          <a:ea typeface="+mn-ea"/>
                          <a:cs typeface="+mn-cs"/>
                        </a:rPr>
                        <a:t>Intrinsically Sales Relays</a:t>
                      </a: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extLst>
                  <a:ext uri="{0D108BD9-81ED-4DB2-BD59-A6C34878D82A}">
                    <a16:rowId xmlns:a16="http://schemas.microsoft.com/office/drawing/2014/main" val="2906809524"/>
                  </a:ext>
                </a:extLst>
              </a:tr>
              <a:tr h="228161">
                <a:tc>
                  <a:txBody>
                    <a:bodyPr/>
                    <a:lstStyle/>
                    <a:p>
                      <a:pPr marL="0" algn="l" defTabSz="914400" rtl="0" eaLnBrk="1" latinLnBrk="0" hangingPunct="1"/>
                      <a:r>
                        <a:rPr lang="en-US" sz="800" b="1" kern="1200" dirty="0">
                          <a:solidFill>
                            <a:schemeClr val="dk1"/>
                          </a:solidFill>
                          <a:latin typeface="+mn-lt"/>
                          <a:ea typeface="+mn-ea"/>
                          <a:cs typeface="+mn-cs"/>
                        </a:rPr>
                        <a:t>Seal Leak Detectors</a:t>
                      </a: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extLst>
                  <a:ext uri="{0D108BD9-81ED-4DB2-BD59-A6C34878D82A}">
                    <a16:rowId xmlns:a16="http://schemas.microsoft.com/office/drawing/2014/main" val="2184008858"/>
                  </a:ext>
                </a:extLst>
              </a:tr>
              <a:tr h="195727">
                <a:tc>
                  <a:txBody>
                    <a:bodyPr/>
                    <a:lstStyle/>
                    <a:p>
                      <a:pPr marL="0" algn="l" defTabSz="914400" rtl="0" eaLnBrk="1" latinLnBrk="0" hangingPunct="1"/>
                      <a:r>
                        <a:rPr lang="en-US" sz="800" b="1" kern="1200" dirty="0">
                          <a:solidFill>
                            <a:schemeClr val="dk1"/>
                          </a:solidFill>
                          <a:latin typeface="+mn-lt"/>
                          <a:ea typeface="+mn-ea"/>
                          <a:cs typeface="+mn-cs"/>
                        </a:rPr>
                        <a:t>Pump Controllers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extLst>
                  <a:ext uri="{0D108BD9-81ED-4DB2-BD59-A6C34878D82A}">
                    <a16:rowId xmlns:a16="http://schemas.microsoft.com/office/drawing/2014/main" val="2020737018"/>
                  </a:ext>
                </a:extLst>
              </a:tr>
              <a:tr h="195727">
                <a:tc>
                  <a:txBody>
                    <a:bodyPr/>
                    <a:lstStyle/>
                    <a:p>
                      <a:pPr marL="0" algn="l" defTabSz="914400" rtl="0" eaLnBrk="1" latinLnBrk="0" hangingPunct="1"/>
                      <a:r>
                        <a:rPr lang="en-US" sz="800" b="1" kern="1200" dirty="0">
                          <a:solidFill>
                            <a:schemeClr val="dk1"/>
                          </a:solidFill>
                          <a:latin typeface="+mn-lt"/>
                          <a:ea typeface="+mn-ea"/>
                          <a:cs typeface="+mn-cs"/>
                        </a:rPr>
                        <a:t>Time-Delay Relays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extLst>
                  <a:ext uri="{0D108BD9-81ED-4DB2-BD59-A6C34878D82A}">
                    <a16:rowId xmlns:a16="http://schemas.microsoft.com/office/drawing/2014/main" val="541204786"/>
                  </a:ext>
                </a:extLst>
              </a:tr>
              <a:tr h="195727">
                <a:tc>
                  <a:txBody>
                    <a:bodyPr/>
                    <a:lstStyle/>
                    <a:p>
                      <a:pPr marL="0" algn="l" defTabSz="914400" rtl="0" eaLnBrk="1" latinLnBrk="0" hangingPunct="1"/>
                      <a:r>
                        <a:rPr lang="en-US" sz="800" b="1" kern="1200" dirty="0">
                          <a:solidFill>
                            <a:schemeClr val="dk1"/>
                          </a:solidFill>
                          <a:latin typeface="+mn-lt"/>
                          <a:ea typeface="+mn-ea"/>
                          <a:cs typeface="+mn-cs"/>
                        </a:rPr>
                        <a:t>Flashers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extLst>
                  <a:ext uri="{0D108BD9-81ED-4DB2-BD59-A6C34878D82A}">
                    <a16:rowId xmlns:a16="http://schemas.microsoft.com/office/drawing/2014/main" val="3485743801"/>
                  </a:ext>
                </a:extLst>
              </a:tr>
              <a:tr h="195727">
                <a:tc>
                  <a:txBody>
                    <a:bodyPr/>
                    <a:lstStyle/>
                    <a:p>
                      <a:pPr marL="0" algn="l" defTabSz="914400" rtl="0" eaLnBrk="1" latinLnBrk="0" hangingPunct="1"/>
                      <a:r>
                        <a:rPr lang="en-US" sz="800" b="1" kern="1200" dirty="0">
                          <a:solidFill>
                            <a:schemeClr val="dk1"/>
                          </a:solidFill>
                          <a:latin typeface="+mn-lt"/>
                          <a:ea typeface="+mn-ea"/>
                          <a:cs typeface="+mn-cs"/>
                        </a:rPr>
                        <a:t>Arc-Flash Relays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extLst>
                  <a:ext uri="{0D108BD9-81ED-4DB2-BD59-A6C34878D82A}">
                    <a16:rowId xmlns:a16="http://schemas.microsoft.com/office/drawing/2014/main" val="3721008919"/>
                  </a:ext>
                </a:extLst>
              </a:tr>
              <a:tr h="195727">
                <a:tc>
                  <a:txBody>
                    <a:bodyPr/>
                    <a:lstStyle/>
                    <a:p>
                      <a:pPr marL="0" algn="l" defTabSz="914400" rtl="0" eaLnBrk="1" latinLnBrk="0" hangingPunct="1"/>
                      <a:r>
                        <a:rPr lang="en-US" sz="800" b="1" kern="1200" dirty="0">
                          <a:solidFill>
                            <a:schemeClr val="dk1"/>
                          </a:solidFill>
                          <a:latin typeface="+mn-lt"/>
                          <a:ea typeface="+mn-ea"/>
                          <a:cs typeface="+mn-cs"/>
                        </a:rPr>
                        <a:t>Industrial GFCIs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extLst>
                  <a:ext uri="{0D108BD9-81ED-4DB2-BD59-A6C34878D82A}">
                    <a16:rowId xmlns:a16="http://schemas.microsoft.com/office/drawing/2014/main" val="3076379217"/>
                  </a:ext>
                </a:extLst>
              </a:tr>
              <a:tr h="221683">
                <a:tc>
                  <a:txBody>
                    <a:bodyPr/>
                    <a:lstStyle/>
                    <a:p>
                      <a:pPr marL="0" algn="l" defTabSz="914400" rtl="0" eaLnBrk="1" latinLnBrk="0" hangingPunct="1"/>
                      <a:r>
                        <a:rPr lang="en-US" sz="800" b="1" kern="1200" dirty="0">
                          <a:solidFill>
                            <a:schemeClr val="dk1"/>
                          </a:solidFill>
                          <a:latin typeface="+mn-lt"/>
                          <a:ea typeface="+mn-ea"/>
                          <a:cs typeface="+mn-cs"/>
                        </a:rPr>
                        <a:t>Ground-Fault Relays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extLst>
                  <a:ext uri="{0D108BD9-81ED-4DB2-BD59-A6C34878D82A}">
                    <a16:rowId xmlns:a16="http://schemas.microsoft.com/office/drawing/2014/main" val="4194404893"/>
                  </a:ext>
                </a:extLst>
              </a:tr>
              <a:tr h="221683">
                <a:tc>
                  <a:txBody>
                    <a:bodyPr/>
                    <a:lstStyle/>
                    <a:p>
                      <a:pPr marL="0" algn="l" defTabSz="914400" rtl="0" eaLnBrk="1" latinLnBrk="0" hangingPunct="1"/>
                      <a:r>
                        <a:rPr lang="en-US" sz="800" b="1" kern="1200" dirty="0">
                          <a:solidFill>
                            <a:schemeClr val="dk1"/>
                          </a:solidFill>
                          <a:latin typeface="+mn-lt"/>
                          <a:ea typeface="+mn-ea"/>
                          <a:cs typeface="+mn-cs"/>
                        </a:rPr>
                        <a:t>Contactors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chemeClr val="bg1">
                        <a:lumMod val="75000"/>
                      </a:schemeClr>
                    </a:solidFill>
                  </a:tcPr>
                </a:tc>
                <a:extLst>
                  <a:ext uri="{0D108BD9-81ED-4DB2-BD59-A6C34878D82A}">
                    <a16:rowId xmlns:a16="http://schemas.microsoft.com/office/drawing/2014/main" val="2764378883"/>
                  </a:ext>
                </a:extLst>
              </a:tr>
              <a:tr h="221683">
                <a:tc>
                  <a:txBody>
                    <a:bodyPr/>
                    <a:lstStyle/>
                    <a:p>
                      <a:pPr marL="0" algn="l" defTabSz="914400" rtl="0" eaLnBrk="1" latinLnBrk="0" hangingPunct="1"/>
                      <a:r>
                        <a:rPr lang="en-US" sz="800" b="1" kern="1200" dirty="0">
                          <a:solidFill>
                            <a:schemeClr val="dk1"/>
                          </a:solidFill>
                          <a:latin typeface="+mn-lt"/>
                          <a:ea typeface="+mn-ea"/>
                          <a:cs typeface="+mn-cs"/>
                        </a:rPr>
                        <a:t>Transformers</a:t>
                      </a: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7E3A"/>
                        </a:solidFill>
                        <a:effectLst/>
                        <a:uLnTx/>
                        <a:uFillTx/>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chemeClr val="bg1">
                        <a:lumMod val="75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800" dirty="0">
                        <a:solidFill>
                          <a:srgbClr val="FF0000"/>
                        </a:solidFill>
                        <a:latin typeface="Arial" charset="0"/>
                        <a:ea typeface="Arial" charset="0"/>
                        <a:cs typeface="Arial" charset="0"/>
                      </a:endParaRPr>
                    </a:p>
                  </a:txBody>
                  <a:tcPr marL="68580" marR="68580" marT="34290" marB="34290" anchor="ctr">
                    <a:solidFill>
                      <a:srgbClr val="007E3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0000"/>
                        </a:solidFill>
                        <a:effectLst/>
                        <a:uLnTx/>
                        <a:uFillTx/>
                        <a:latin typeface="Arial" charset="0"/>
                        <a:ea typeface="Arial" charset="0"/>
                        <a:cs typeface="Arial" charset="0"/>
                      </a:endParaRPr>
                    </a:p>
                  </a:txBody>
                  <a:tcPr marL="68580" marR="68580" marT="34290" marB="34290" anchor="ctr">
                    <a:solidFill>
                      <a:schemeClr val="bg1">
                        <a:lumMod val="75000"/>
                      </a:schemeClr>
                    </a:solidFill>
                  </a:tcPr>
                </a:tc>
                <a:extLst>
                  <a:ext uri="{0D108BD9-81ED-4DB2-BD59-A6C34878D82A}">
                    <a16:rowId xmlns:a16="http://schemas.microsoft.com/office/drawing/2014/main" val="1468714900"/>
                  </a:ext>
                </a:extLst>
              </a:tr>
            </a:tbl>
          </a:graphicData>
        </a:graphic>
      </p:graphicFrame>
      <p:sp>
        <p:nvSpPr>
          <p:cNvPr id="2" name="Title 1"/>
          <p:cNvSpPr>
            <a:spLocks noGrp="1"/>
          </p:cNvSpPr>
          <p:nvPr>
            <p:ph type="title"/>
          </p:nvPr>
        </p:nvSpPr>
        <p:spPr/>
        <p:txBody>
          <a:bodyPr/>
          <a:lstStyle/>
          <a:p>
            <a:r>
              <a:rPr lang="en-US" dirty="0"/>
              <a:t>Protection for Water/Wastewater Applications</a:t>
            </a:r>
          </a:p>
        </p:txBody>
      </p:sp>
    </p:spTree>
    <p:extLst>
      <p:ext uri="{BB962C8B-B14F-4D97-AF65-F5344CB8AC3E}">
        <p14:creationId xmlns:p14="http://schemas.microsoft.com/office/powerpoint/2010/main" val="14850747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Grp="1" noChangeArrowheads="1"/>
          </p:cNvSpPr>
          <p:nvPr>
            <p:ph sz="half" idx="1"/>
          </p:nvPr>
        </p:nvSpPr>
        <p:spPr>
          <a:xfrm>
            <a:off x="4578350" y="847457"/>
            <a:ext cx="4260850" cy="2496637"/>
          </a:xfrm>
          <a:noFill/>
          <a:ln>
            <a:noFill/>
          </a:ln>
        </p:spPr>
        <p:txBody>
          <a:bodyPr vert="horz" lIns="91440" tIns="45720" rIns="91440" bIns="45720" rtlCol="0" anchor="t">
            <a:normAutofit lnSpcReduction="10000"/>
          </a:bodyPr>
          <a:lstStyle/>
          <a:p>
            <a:pPr marL="0" indent="0">
              <a:buNone/>
            </a:pPr>
            <a:r>
              <a:rPr lang="en-GB" sz="2000" b="1" dirty="0">
                <a:latin typeface="+mn-lt"/>
                <a:cs typeface="Arial" charset="0"/>
              </a:rPr>
              <a:t>MPS</a:t>
            </a:r>
          </a:p>
          <a:p>
            <a:pPr marL="169863" lvl="1" indent="-169863">
              <a:buClr>
                <a:srgbClr val="007E3A"/>
              </a:buClr>
              <a:buFont typeface="Wingdings" panose="05000000000000000000" pitchFamily="2" charset="2"/>
              <a:buChar char="§"/>
            </a:pPr>
            <a:r>
              <a:rPr lang="en-GB" sz="1800" dirty="0">
                <a:latin typeface="+mn-lt"/>
                <a:cs typeface="Arial" charset="0"/>
              </a:rPr>
              <a:t>Voltage/Current/Phase Protection</a:t>
            </a:r>
          </a:p>
          <a:p>
            <a:pPr marL="169863" lvl="1" indent="-169863">
              <a:buClr>
                <a:srgbClr val="007E3A"/>
              </a:buClr>
              <a:buFont typeface="Wingdings" panose="05000000000000000000" pitchFamily="2" charset="2"/>
              <a:buChar char="§"/>
            </a:pPr>
            <a:r>
              <a:rPr lang="en-GB" sz="1800" dirty="0">
                <a:latin typeface="+mn-lt"/>
                <a:cs typeface="Arial" charset="0"/>
              </a:rPr>
              <a:t>22 Protective Functions</a:t>
            </a:r>
          </a:p>
          <a:p>
            <a:pPr marL="169863" lvl="1" indent="-169863">
              <a:buClr>
                <a:srgbClr val="007E3A"/>
              </a:buClr>
              <a:buFont typeface="Wingdings" panose="05000000000000000000" pitchFamily="2" charset="2"/>
              <a:buChar char="§"/>
            </a:pPr>
            <a:r>
              <a:rPr lang="en-GB" sz="1800" dirty="0">
                <a:latin typeface="+mn-lt"/>
                <a:cs typeface="Arial" charset="0"/>
              </a:rPr>
              <a:t>Up to 24 RTDs via MPS-RTD module(s)</a:t>
            </a:r>
          </a:p>
          <a:p>
            <a:pPr marL="169863" lvl="1" indent="-169863">
              <a:buClr>
                <a:srgbClr val="007E3A"/>
              </a:buClr>
              <a:buFont typeface="Wingdings" panose="05000000000000000000" pitchFamily="2" charset="2"/>
              <a:buChar char="§"/>
            </a:pPr>
            <a:r>
              <a:rPr lang="en-GB" sz="1800" dirty="0">
                <a:latin typeface="+mn-lt"/>
                <a:cs typeface="Arial" charset="0"/>
              </a:rPr>
              <a:t>Network Communications</a:t>
            </a:r>
          </a:p>
          <a:p>
            <a:pPr marL="169863" lvl="1" indent="-169863">
              <a:buClr>
                <a:srgbClr val="007E3A"/>
              </a:buClr>
              <a:buFont typeface="Wingdings" panose="05000000000000000000" pitchFamily="2" charset="2"/>
              <a:buChar char="§"/>
            </a:pPr>
            <a:r>
              <a:rPr lang="en-GB" sz="1800" dirty="0">
                <a:latin typeface="+mn-lt"/>
                <a:cs typeface="Arial" charset="0"/>
              </a:rPr>
              <a:t>Free PC Software, Easier To Program Than Competitors</a:t>
            </a:r>
          </a:p>
          <a:p>
            <a:pPr marL="117475" lvl="1" indent="-117475">
              <a:buClr>
                <a:srgbClr val="007E3A"/>
              </a:buClr>
              <a:buFont typeface="Wingdings" panose="05000000000000000000" pitchFamily="2" charset="2"/>
              <a:buChar char="§"/>
            </a:pPr>
            <a:endParaRPr lang="en-GB" sz="1800" dirty="0">
              <a:latin typeface="+mn-lt"/>
              <a:cs typeface="Arial" charset="0"/>
            </a:endParaRPr>
          </a:p>
          <a:p>
            <a:pPr marL="117475" lvl="1" indent="-117475">
              <a:buClr>
                <a:srgbClr val="007E3A"/>
              </a:buClr>
              <a:buFont typeface="Wingdings" panose="05000000000000000000" pitchFamily="2" charset="2"/>
              <a:buChar char="§"/>
            </a:pPr>
            <a:endParaRPr lang="en-GB" sz="1800" dirty="0">
              <a:latin typeface="+mn-lt"/>
              <a:cs typeface="Arial" charset="0"/>
            </a:endParaRPr>
          </a:p>
          <a:p>
            <a:pPr marL="117475" lvl="1" indent="-117475">
              <a:buClr>
                <a:srgbClr val="007E3A"/>
              </a:buClr>
              <a:buFont typeface="Wingdings" panose="05000000000000000000" pitchFamily="2" charset="2"/>
              <a:buChar char="§"/>
            </a:pPr>
            <a:endParaRPr lang="en-GB" sz="1800" dirty="0">
              <a:latin typeface="+mn-lt"/>
              <a:cs typeface="Arial" charset="0"/>
            </a:endParaRPr>
          </a:p>
        </p:txBody>
      </p:sp>
      <p:sp>
        <p:nvSpPr>
          <p:cNvPr id="29698" name="Rectangle 2"/>
          <p:cNvSpPr>
            <a:spLocks noGrp="1" noChangeArrowheads="1"/>
          </p:cNvSpPr>
          <p:nvPr>
            <p:ph type="title"/>
          </p:nvPr>
        </p:nvSpPr>
        <p:spPr/>
        <p:txBody>
          <a:bodyPr/>
          <a:lstStyle/>
          <a:p>
            <a:pPr eaLnBrk="1" hangingPunct="1"/>
            <a:r>
              <a:rPr lang="en-US" dirty="0"/>
              <a:t>Advanced Motor Protection</a:t>
            </a:r>
          </a:p>
        </p:txBody>
      </p:sp>
      <p:sp>
        <p:nvSpPr>
          <p:cNvPr id="29699" name="Rectangle 3"/>
          <p:cNvSpPr>
            <a:spLocks noGrp="1" noChangeArrowheads="1"/>
          </p:cNvSpPr>
          <p:nvPr>
            <p:ph sz="half" idx="1"/>
          </p:nvPr>
        </p:nvSpPr>
        <p:spPr>
          <a:xfrm>
            <a:off x="395785" y="847457"/>
            <a:ext cx="4182565" cy="2671199"/>
          </a:xfrm>
        </p:spPr>
        <p:txBody>
          <a:bodyPr>
            <a:normAutofit/>
          </a:bodyPr>
          <a:lstStyle/>
          <a:p>
            <a:pPr marL="0" indent="0" eaLnBrk="1" hangingPunct="1">
              <a:buNone/>
            </a:pPr>
            <a:r>
              <a:rPr lang="en-GB" sz="2000" b="1" dirty="0">
                <a:latin typeface="+mn-lt"/>
                <a:cs typeface="Arial" charset="0"/>
              </a:rPr>
              <a:t>MPU-32</a:t>
            </a:r>
          </a:p>
          <a:p>
            <a:pPr marL="169863" lvl="1" indent="-169863" eaLnBrk="1" hangingPunct="1">
              <a:buClr>
                <a:srgbClr val="007E3A"/>
              </a:buClr>
              <a:buFont typeface="Wingdings" panose="05000000000000000000" pitchFamily="2" charset="2"/>
              <a:buChar char="§"/>
            </a:pPr>
            <a:r>
              <a:rPr lang="en-GB" sz="1800" dirty="0">
                <a:latin typeface="+mn-lt"/>
                <a:cs typeface="Arial" charset="0"/>
              </a:rPr>
              <a:t>Current/Phase Protection</a:t>
            </a:r>
          </a:p>
          <a:p>
            <a:pPr marL="169863" lvl="1" indent="-169863" eaLnBrk="1" hangingPunct="1">
              <a:buClr>
                <a:srgbClr val="007E3A"/>
              </a:buClr>
              <a:buFont typeface="Wingdings" panose="05000000000000000000" pitchFamily="2" charset="2"/>
              <a:buChar char="§"/>
            </a:pPr>
            <a:r>
              <a:rPr lang="en-GB" sz="1800" dirty="0">
                <a:latin typeface="+mn-lt"/>
                <a:cs typeface="Arial" charset="0"/>
              </a:rPr>
              <a:t>12 Protective Functions</a:t>
            </a:r>
          </a:p>
          <a:p>
            <a:pPr marL="169863" lvl="1" indent="-169863" eaLnBrk="1" hangingPunct="1">
              <a:buClr>
                <a:srgbClr val="007E3A"/>
              </a:buClr>
              <a:buFont typeface="Wingdings" panose="05000000000000000000" pitchFamily="2" charset="2"/>
              <a:buChar char="§"/>
            </a:pPr>
            <a:r>
              <a:rPr lang="en-GB" sz="1800" dirty="0">
                <a:latin typeface="+mn-lt"/>
                <a:cs typeface="Arial" charset="0"/>
              </a:rPr>
              <a:t>RTD or PTC input or up to 24 RTD inputs via MPS-RTD module(s)</a:t>
            </a:r>
          </a:p>
          <a:p>
            <a:pPr marL="169863" lvl="1" indent="-169863" eaLnBrk="1" hangingPunct="1">
              <a:buClr>
                <a:srgbClr val="007E3A"/>
              </a:buClr>
              <a:buFont typeface="Wingdings" panose="05000000000000000000" pitchFamily="2" charset="2"/>
              <a:buChar char="§"/>
            </a:pPr>
            <a:r>
              <a:rPr lang="en-GB" sz="1800" dirty="0">
                <a:latin typeface="+mn-lt"/>
                <a:cs typeface="Arial" charset="0"/>
              </a:rPr>
              <a:t>Network Communications</a:t>
            </a:r>
          </a:p>
          <a:p>
            <a:pPr marL="169863" lvl="1" indent="-169863" eaLnBrk="1" hangingPunct="1">
              <a:buClr>
                <a:srgbClr val="007E3A"/>
              </a:buClr>
              <a:buFont typeface="Wingdings" panose="05000000000000000000" pitchFamily="2" charset="2"/>
              <a:buChar char="§"/>
            </a:pPr>
            <a:r>
              <a:rPr lang="en-GB" sz="1800" dirty="0">
                <a:latin typeface="+mn-lt"/>
                <a:cs typeface="Arial" charset="0"/>
              </a:rPr>
              <a:t>Free PC Software, Easier To Program Than Competitors</a:t>
            </a:r>
          </a:p>
          <a:p>
            <a:pPr lvl="1" eaLnBrk="1" hangingPunct="1">
              <a:buFont typeface="Arial" charset="0"/>
              <a:buChar char="•"/>
            </a:pPr>
            <a:endParaRPr lang="en-GB" sz="1800" dirty="0">
              <a:latin typeface="+mn-lt"/>
              <a:cs typeface="Arial" charset="0"/>
            </a:endParaRPr>
          </a:p>
          <a:p>
            <a:pPr lvl="1" eaLnBrk="1" hangingPunct="1">
              <a:buFont typeface="Arial" charset="0"/>
              <a:buChar char="•"/>
            </a:pPr>
            <a:endParaRPr lang="en-GB" sz="1800" dirty="0">
              <a:latin typeface="+mn-lt"/>
              <a:cs typeface="Arial" charset="0"/>
            </a:endParaRPr>
          </a:p>
        </p:txBody>
      </p:sp>
      <p:grpSp>
        <p:nvGrpSpPr>
          <p:cNvPr id="13" name="Group 4"/>
          <p:cNvGrpSpPr>
            <a:grpSpLocks noChangeAspect="1"/>
          </p:cNvGrpSpPr>
          <p:nvPr/>
        </p:nvGrpSpPr>
        <p:grpSpPr bwMode="auto">
          <a:xfrm>
            <a:off x="1909915" y="3518656"/>
            <a:ext cx="1022743" cy="1008421"/>
            <a:chOff x="1655" y="816"/>
            <a:chExt cx="2449" cy="2496"/>
          </a:xfrm>
        </p:grpSpPr>
        <p:sp>
          <p:nvSpPr>
            <p:cNvPr id="14" name="Rectangle 5"/>
            <p:cNvSpPr>
              <a:spLocks noChangeAspect="1" noChangeArrowheads="1"/>
            </p:cNvSpPr>
            <p:nvPr/>
          </p:nvSpPr>
          <p:spPr bwMode="auto">
            <a:xfrm>
              <a:off x="1824" y="2064"/>
              <a:ext cx="2112" cy="720"/>
            </a:xfrm>
            <a:prstGeom prst="rect">
              <a:avLst/>
            </a:prstGeom>
            <a:solidFill>
              <a:schemeClr val="bg1"/>
            </a:solidFill>
            <a:ln w="25400">
              <a:solidFill>
                <a:schemeClr val="tx1"/>
              </a:solidFill>
              <a:miter lim="800000"/>
              <a:headEnd/>
              <a:tailEnd/>
            </a:ln>
          </p:spPr>
          <p:txBody>
            <a:bodyPr wrap="none" anchor="ctr"/>
            <a:lstStyle/>
            <a:p>
              <a:endParaRPr lang="en-CA"/>
            </a:p>
          </p:txBody>
        </p:sp>
        <p:pic>
          <p:nvPicPr>
            <p:cNvPr id="15" name="Picture 6" descr="mpu3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655" y="816"/>
              <a:ext cx="2449" cy="2496"/>
            </a:xfrm>
            <a:prstGeom prst="rect">
              <a:avLst/>
            </a:prstGeom>
            <a:noFill/>
            <a:ln w="9525">
              <a:noFill/>
              <a:miter lim="800000"/>
              <a:headEnd/>
              <a:tailEnd/>
            </a:ln>
          </p:spPr>
        </p:pic>
      </p:grpSp>
      <p:grpSp>
        <p:nvGrpSpPr>
          <p:cNvPr id="16" name="Group 496"/>
          <p:cNvGrpSpPr>
            <a:grpSpLocks noChangeAspect="1"/>
          </p:cNvGrpSpPr>
          <p:nvPr/>
        </p:nvGrpSpPr>
        <p:grpSpPr bwMode="auto">
          <a:xfrm>
            <a:off x="5877244" y="3581815"/>
            <a:ext cx="1909481" cy="945262"/>
            <a:chOff x="-199" y="952"/>
            <a:chExt cx="5239" cy="2760"/>
          </a:xfrm>
        </p:grpSpPr>
        <p:sp>
          <p:nvSpPr>
            <p:cNvPr id="17" name="Rectangle 497"/>
            <p:cNvSpPr>
              <a:spLocks noChangeAspect="1" noChangeArrowheads="1"/>
            </p:cNvSpPr>
            <p:nvPr/>
          </p:nvSpPr>
          <p:spPr bwMode="auto">
            <a:xfrm>
              <a:off x="1344" y="1248"/>
              <a:ext cx="3696" cy="1680"/>
            </a:xfrm>
            <a:prstGeom prst="rect">
              <a:avLst/>
            </a:prstGeom>
            <a:solidFill>
              <a:schemeClr val="bg1"/>
            </a:solidFill>
            <a:ln w="12700">
              <a:noFill/>
              <a:miter lim="800000"/>
              <a:headEnd type="none" w="sm" len="sm"/>
              <a:tailEnd type="none" w="sm" len="sm"/>
            </a:ln>
          </p:spPr>
          <p:txBody>
            <a:bodyPr wrap="none" anchor="ctr"/>
            <a:lstStyle/>
            <a:p>
              <a:pPr algn="ctr">
                <a:buFontTx/>
                <a:buChar char="•"/>
              </a:pPr>
              <a:endParaRPr lang="en-US">
                <a:solidFill>
                  <a:schemeClr val="tx2"/>
                </a:solidFill>
              </a:endParaRPr>
            </a:p>
          </p:txBody>
        </p:sp>
        <p:pic>
          <p:nvPicPr>
            <p:cNvPr id="18" name="Picture 498" descr="MpsOPI 3"/>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99" y="952"/>
              <a:ext cx="4851" cy="2760"/>
            </a:xfrm>
            <a:prstGeom prst="rect">
              <a:avLst/>
            </a:prstGeom>
            <a:noFill/>
            <a:ln w="9525">
              <a:noFill/>
              <a:miter lim="800000"/>
              <a:headEnd/>
              <a:tailEnd/>
            </a:ln>
          </p:spPr>
        </p:pic>
      </p:grpSp>
    </p:spTree>
    <p:extLst>
      <p:ext uri="{BB962C8B-B14F-4D97-AF65-F5344CB8AC3E}">
        <p14:creationId xmlns:p14="http://schemas.microsoft.com/office/powerpoint/2010/main" val="1417384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Industrial Controls</a:t>
            </a:r>
          </a:p>
        </p:txBody>
      </p:sp>
      <p:sp>
        <p:nvSpPr>
          <p:cNvPr id="3" name="Content Placeholder 2"/>
          <p:cNvSpPr>
            <a:spLocks noGrp="1"/>
          </p:cNvSpPr>
          <p:nvPr>
            <p:ph idx="1"/>
          </p:nvPr>
        </p:nvSpPr>
        <p:spPr>
          <a:xfrm>
            <a:off x="2770496" y="1836103"/>
            <a:ext cx="5275239" cy="2104029"/>
          </a:xfrm>
        </p:spPr>
        <p:txBody>
          <a:bodyPr>
            <a:normAutofit/>
          </a:bodyPr>
          <a:lstStyle/>
          <a:p>
            <a:r>
              <a:rPr lang="en-US" sz="1350" dirty="0"/>
              <a:t>Designed and manufactured in accordance with UL 810 and EIA standard RS-456</a:t>
            </a:r>
          </a:p>
          <a:p>
            <a:r>
              <a:rPr lang="en-US" sz="1350" dirty="0"/>
              <a:t>Features an aluminum oil filled construction</a:t>
            </a:r>
          </a:p>
          <a:p>
            <a:r>
              <a:rPr lang="en-US" sz="1350" dirty="0"/>
              <a:t>Testing and validation done in-house</a:t>
            </a:r>
          </a:p>
          <a:p>
            <a:endParaRPr lang="en-US" sz="1350" dirty="0"/>
          </a:p>
        </p:txBody>
      </p:sp>
      <p:sp>
        <p:nvSpPr>
          <p:cNvPr id="4" name="TextBox 3"/>
          <p:cNvSpPr txBox="1"/>
          <p:nvPr/>
        </p:nvSpPr>
        <p:spPr>
          <a:xfrm>
            <a:off x="2750024" y="936033"/>
            <a:ext cx="5275238" cy="923330"/>
          </a:xfrm>
          <a:prstGeom prst="rect">
            <a:avLst/>
          </a:prstGeom>
          <a:noFill/>
        </p:spPr>
        <p:txBody>
          <a:bodyPr wrap="square" rtlCol="0">
            <a:spAutoFit/>
          </a:bodyPr>
          <a:lstStyle/>
          <a:p>
            <a:r>
              <a:rPr lang="en-US" sz="1350" dirty="0"/>
              <a:t>Motor run capacitors, also known as start capacitors, are engineered to boost the current or reduce the power factor to an electrical motor. Capacitors are available with single and dual rated values, as well as round or oval case options.</a:t>
            </a:r>
          </a:p>
        </p:txBody>
      </p:sp>
      <p:sp>
        <p:nvSpPr>
          <p:cNvPr id="6" name="Rectangle 5"/>
          <p:cNvSpPr/>
          <p:nvPr/>
        </p:nvSpPr>
        <p:spPr>
          <a:xfrm>
            <a:off x="737118" y="1009648"/>
            <a:ext cx="1564615" cy="1564615"/>
          </a:xfrm>
          <a:prstGeom prst="rect">
            <a:avLst/>
          </a:prstGeom>
          <a:noFill/>
          <a:ln>
            <a:solidFill>
              <a:srgbClr val="107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Content Placeholder 2"/>
          <p:cNvSpPr txBox="1">
            <a:spLocks/>
          </p:cNvSpPr>
          <p:nvPr/>
        </p:nvSpPr>
        <p:spPr>
          <a:xfrm>
            <a:off x="2750023" y="3900322"/>
            <a:ext cx="5450079" cy="1447990"/>
          </a:xfrm>
          <a:prstGeom prst="rect">
            <a:avLst/>
          </a:prstGeom>
          <a:noFill/>
          <a:ln>
            <a:noFill/>
          </a:ln>
        </p:spPr>
        <p:txBody>
          <a:bodyPr vert="horz" lIns="91440" tIns="45720" rIns="91440" bIns="45720" rtlCol="0" anchor="t">
            <a:normAutofit/>
          </a:bodyPr>
          <a:lstStyle>
            <a:lvl1pPr marL="342900" indent="-342900" algn="l" rtl="0" eaLnBrk="1" fontAlgn="base" hangingPunct="1">
              <a:spcBef>
                <a:spcPct val="20000"/>
              </a:spcBef>
              <a:spcAft>
                <a:spcPct val="0"/>
              </a:spcAft>
              <a:buClr>
                <a:srgbClr val="107952"/>
              </a:buClr>
              <a:buFont typeface="Wingdings" pitchFamily="2" charset="2"/>
              <a:buChar char="§"/>
              <a:defRPr sz="2800" kern="1200">
                <a:solidFill>
                  <a:schemeClr val="tx1"/>
                </a:solidFill>
                <a:latin typeface="Arial" pitchFamily="34" charset="0"/>
                <a:ea typeface="ＭＳ Ｐゴシック" charset="-128"/>
                <a:cs typeface="Arial"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ＭＳ Ｐゴシック" charset="-128"/>
                <a:cs typeface="Arial" pitchFamily="34" charset="0"/>
              </a:defRPr>
            </a:lvl2pPr>
            <a:lvl3pPr marL="1143000" indent="-228600" algn="l" rtl="0" eaLnBrk="1" fontAlgn="base" hangingPunct="1">
              <a:spcBef>
                <a:spcPct val="20000"/>
              </a:spcBef>
              <a:spcAft>
                <a:spcPct val="0"/>
              </a:spcAft>
              <a:buClr>
                <a:srgbClr val="107952"/>
              </a:buClr>
              <a:buFont typeface="Wingdings" pitchFamily="2" charset="2"/>
              <a:buChar char="§"/>
              <a:defRPr sz="2000" kern="1200">
                <a:solidFill>
                  <a:schemeClr val="tx1"/>
                </a:solidFill>
                <a:latin typeface="Arial" pitchFamily="34" charset="0"/>
                <a:ea typeface="ＭＳ Ｐゴシック" charset="-128"/>
                <a:cs typeface="Arial" pitchFamily="34" charset="0"/>
              </a:defRPr>
            </a:lvl3pPr>
            <a:lvl4pPr marL="1600200" indent="-228600" algn="l" rtl="0" eaLnBrk="1" fontAlgn="base" hangingPunct="1">
              <a:spcBef>
                <a:spcPct val="20000"/>
              </a:spcBef>
              <a:spcAft>
                <a:spcPct val="0"/>
              </a:spcAft>
              <a:buFont typeface="Arial" pitchFamily="34" charset="0"/>
              <a:buChar char="–"/>
              <a:defRPr kern="1200">
                <a:solidFill>
                  <a:schemeClr val="tx1"/>
                </a:solidFill>
                <a:latin typeface="Arial" pitchFamily="34" charset="0"/>
                <a:ea typeface="ＭＳ Ｐゴシック" charset="-128"/>
                <a:cs typeface="Arial" pitchFamily="34" charset="0"/>
              </a:defRPr>
            </a:lvl4pPr>
            <a:lvl5pPr marL="2057400" indent="-228600" algn="l" rtl="0" eaLnBrk="1" fontAlgn="base" hangingPunct="1">
              <a:spcBef>
                <a:spcPct val="20000"/>
              </a:spcBef>
              <a:spcAft>
                <a:spcPct val="0"/>
              </a:spcAft>
              <a:buClr>
                <a:srgbClr val="107952"/>
              </a:buClr>
              <a:buFont typeface="Wingdings" pitchFamily="2" charset="2"/>
              <a:buChar char="§"/>
              <a:defRPr sz="1600" kern="1200">
                <a:solidFill>
                  <a:schemeClr val="tx1"/>
                </a:solidFill>
                <a:latin typeface="Arial" pitchFamily="34" charset="0"/>
                <a:ea typeface="ＭＳ Ｐゴシック" charset="-128"/>
                <a:cs typeface="Arial" pitchFamily="34" charset="0"/>
              </a:defRPr>
            </a:lvl5pPr>
            <a:lvl6pPr marL="2514600" indent="-228600" algn="l" defTabSz="914400" rtl="0" eaLnBrk="1" latinLnBrk="0" hangingPunct="1">
              <a:spcBef>
                <a:spcPct val="20000"/>
              </a:spcBef>
              <a:buFont typeface="Lucida Grande"/>
              <a:buChar char="-"/>
              <a:defRPr sz="1400" b="0" i="0" kern="1200" baseline="0">
                <a:solidFill>
                  <a:schemeClr val="tx1"/>
                </a:solidFill>
                <a:latin typeface="Arial"/>
                <a:ea typeface="+mn-ea"/>
                <a:cs typeface="Arial"/>
              </a:defRPr>
            </a:lvl6pPr>
            <a:lvl7pPr marL="2971800" indent="-228600" algn="l" defTabSz="914400" rtl="0" eaLnBrk="1" latinLnBrk="0" hangingPunct="1">
              <a:spcBef>
                <a:spcPct val="20000"/>
              </a:spcBef>
              <a:buClr>
                <a:srgbClr val="107952"/>
              </a:buClr>
              <a:buFont typeface="Wingdings" charset="2"/>
              <a:buChar char="§"/>
              <a:defRPr sz="1200" b="0" i="0" kern="1200">
                <a:solidFill>
                  <a:schemeClr val="tx1"/>
                </a:solidFill>
                <a:latin typeface="Arial"/>
                <a:ea typeface="+mn-ea"/>
                <a:cs typeface="Arial"/>
              </a:defRPr>
            </a:lvl7pPr>
            <a:lvl8pPr marL="3429000" indent="-228600" algn="l" defTabSz="914400" rtl="0" eaLnBrk="1" latinLnBrk="0" hangingPunct="1">
              <a:spcBef>
                <a:spcPct val="20000"/>
              </a:spcBef>
              <a:buFont typeface="Lucida Grande"/>
              <a:buChar char="-"/>
              <a:defRPr sz="1050" b="0" i="0" kern="1200">
                <a:solidFill>
                  <a:schemeClr val="tx1"/>
                </a:solidFill>
                <a:latin typeface="Arial"/>
                <a:ea typeface="+mn-ea"/>
                <a:cs typeface="Arial"/>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350" dirty="0"/>
              <a:t>Effectively “steps down” or isolates incoming voltage to improve efficiency</a:t>
            </a:r>
          </a:p>
          <a:p>
            <a:r>
              <a:rPr lang="en-US" sz="1350" dirty="0">
                <a:solidFill>
                  <a:srgbClr val="000000"/>
                </a:solidFill>
              </a:rPr>
              <a:t>UL/CUL recognized 5085  </a:t>
            </a:r>
          </a:p>
          <a:p>
            <a:pPr marL="0" indent="0">
              <a:buNone/>
            </a:pPr>
            <a:endParaRPr lang="en-US" sz="1350" dirty="0"/>
          </a:p>
        </p:txBody>
      </p:sp>
      <p:sp>
        <p:nvSpPr>
          <p:cNvPr id="8" name="TextBox 7"/>
          <p:cNvSpPr txBox="1"/>
          <p:nvPr/>
        </p:nvSpPr>
        <p:spPr>
          <a:xfrm>
            <a:off x="2750024" y="2976992"/>
            <a:ext cx="5338062" cy="923330"/>
          </a:xfrm>
          <a:prstGeom prst="rect">
            <a:avLst/>
          </a:prstGeom>
          <a:noFill/>
        </p:spPr>
        <p:txBody>
          <a:bodyPr wrap="square" rtlCol="0">
            <a:spAutoFit/>
          </a:bodyPr>
          <a:lstStyle/>
          <a:p>
            <a:r>
              <a:rPr lang="en-US" sz="1350" dirty="0"/>
              <a:t>Littelfuse offers transformers engineered to change one ac voltage to another by magnetic induction. These heavy-duty transformers are available with primary and secondary voltages between 20 to</a:t>
            </a:r>
          </a:p>
          <a:p>
            <a:r>
              <a:rPr lang="en-US" sz="1350" dirty="0"/>
              <a:t>500 VA.</a:t>
            </a:r>
          </a:p>
        </p:txBody>
      </p:sp>
      <p:sp>
        <p:nvSpPr>
          <p:cNvPr id="10" name="Rectangle 9"/>
          <p:cNvSpPr/>
          <p:nvPr/>
        </p:nvSpPr>
        <p:spPr>
          <a:xfrm>
            <a:off x="712373" y="2976993"/>
            <a:ext cx="1568888" cy="1568888"/>
          </a:xfrm>
          <a:prstGeom prst="rect">
            <a:avLst/>
          </a:prstGeom>
          <a:noFill/>
          <a:ln>
            <a:solidFill>
              <a:srgbClr val="1079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descr="A picture containing text, cup, counter, blender&#10;&#10;Description automatically generated">
            <a:extLst>
              <a:ext uri="{FF2B5EF4-FFF2-40B4-BE49-F238E27FC236}">
                <a16:creationId xmlns:a16="http://schemas.microsoft.com/office/drawing/2014/main" id="{E6F4BF23-1A4B-49FF-AB0B-CCB914C956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7476"/>
          <a:stretch/>
        </p:blipFill>
        <p:spPr>
          <a:xfrm>
            <a:off x="1022960" y="968038"/>
            <a:ext cx="1178187" cy="1682341"/>
          </a:xfrm>
          <a:prstGeom prst="rect">
            <a:avLst/>
          </a:prstGeom>
        </p:spPr>
      </p:pic>
      <p:pic>
        <p:nvPicPr>
          <p:cNvPr id="16" name="Picture 15" descr="A picture containing text, watch&#10;&#10;Description automatically generated">
            <a:extLst>
              <a:ext uri="{FF2B5EF4-FFF2-40B4-BE49-F238E27FC236}">
                <a16:creationId xmlns:a16="http://schemas.microsoft.com/office/drawing/2014/main" id="{357B553D-D5D4-446A-989B-EF597875914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692" r="49232" b="19079"/>
          <a:stretch/>
        </p:blipFill>
        <p:spPr>
          <a:xfrm>
            <a:off x="754973" y="3254332"/>
            <a:ext cx="734194" cy="685800"/>
          </a:xfrm>
          <a:prstGeom prst="rect">
            <a:avLst/>
          </a:prstGeom>
        </p:spPr>
      </p:pic>
      <p:pic>
        <p:nvPicPr>
          <p:cNvPr id="17" name="Picture 16" descr="A picture containing text, watch&#10;&#10;Description automatically generated">
            <a:extLst>
              <a:ext uri="{FF2B5EF4-FFF2-40B4-BE49-F238E27FC236}">
                <a16:creationId xmlns:a16="http://schemas.microsoft.com/office/drawing/2014/main" id="{54C8CAFB-07C6-4E42-8618-A7A44D4337B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9232" t="23710" b="22398"/>
          <a:stretch/>
        </p:blipFill>
        <p:spPr>
          <a:xfrm>
            <a:off x="1434824" y="3692573"/>
            <a:ext cx="734194" cy="584534"/>
          </a:xfrm>
          <a:prstGeom prst="rect">
            <a:avLst/>
          </a:prstGeom>
        </p:spPr>
      </p:pic>
    </p:spTree>
    <p:extLst>
      <p:ext uri="{BB962C8B-B14F-4D97-AF65-F5344CB8AC3E}">
        <p14:creationId xmlns:p14="http://schemas.microsoft.com/office/powerpoint/2010/main" val="1020046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870"/>
            <a:ext cx="8229600" cy="685800"/>
          </a:xfrm>
        </p:spPr>
        <p:txBody>
          <a:bodyPr wrap="square" anchor="b">
            <a:normAutofit/>
          </a:bodyPr>
          <a:lstStyle/>
          <a:p>
            <a:r>
              <a:rPr lang="en-US" dirty="0"/>
              <a:t>Easy to Find Online Resources</a:t>
            </a:r>
          </a:p>
        </p:txBody>
      </p:sp>
      <p:pic>
        <p:nvPicPr>
          <p:cNvPr id="9" name="Picture 8" descr="Graphical user interface, website&#10;&#10;Description automatically generated">
            <a:extLst>
              <a:ext uri="{FF2B5EF4-FFF2-40B4-BE49-F238E27FC236}">
                <a16:creationId xmlns:a16="http://schemas.microsoft.com/office/drawing/2014/main" id="{3CE9518C-6D7D-44ED-AB2A-C9977C0889C4}"/>
              </a:ext>
            </a:extLst>
          </p:cNvPr>
          <p:cNvPicPr>
            <a:picLocks noChangeAspect="1"/>
          </p:cNvPicPr>
          <p:nvPr/>
        </p:nvPicPr>
        <p:blipFill rotWithShape="1">
          <a:blip r:embed="rId3">
            <a:extLst>
              <a:ext uri="{28A0092B-C50C-407E-A947-70E740481C1C}">
                <a14:useLocalDpi xmlns:a14="http://schemas.microsoft.com/office/drawing/2010/main" val="0"/>
              </a:ext>
            </a:extLst>
          </a:blip>
          <a:srcRect t="10599" r="5" b="4499"/>
          <a:stretch/>
        </p:blipFill>
        <p:spPr>
          <a:xfrm>
            <a:off x="457200" y="971553"/>
            <a:ext cx="3481527" cy="2956013"/>
          </a:xfrm>
          <a:prstGeom prst="rect">
            <a:avLst/>
          </a:prstGeom>
          <a:noFill/>
        </p:spPr>
      </p:pic>
      <p:sp>
        <p:nvSpPr>
          <p:cNvPr id="8" name="Text Placeholder 7"/>
          <p:cNvSpPr>
            <a:spLocks noGrp="1"/>
          </p:cNvSpPr>
          <p:nvPr>
            <p:ph sz="half" idx="2"/>
          </p:nvPr>
        </p:nvSpPr>
        <p:spPr>
          <a:xfrm>
            <a:off x="4237463" y="971553"/>
            <a:ext cx="4449337" cy="3428999"/>
          </a:xfrm>
        </p:spPr>
        <p:txBody>
          <a:bodyPr anchor="t">
            <a:normAutofit/>
          </a:bodyPr>
          <a:lstStyle/>
          <a:p>
            <a:pPr marL="0" indent="0">
              <a:lnSpc>
                <a:spcPct val="90000"/>
              </a:lnSpc>
              <a:buNone/>
            </a:pPr>
            <a:r>
              <a:rPr lang="en-US" sz="2200" dirty="0"/>
              <a:t>Visit </a:t>
            </a:r>
            <a:r>
              <a:rPr lang="en-US" sz="2200" dirty="0">
                <a:solidFill>
                  <a:srgbClr val="007E3A"/>
                </a:solidFill>
                <a:hlinkClick r:id="rId4">
                  <a:extLst>
                    <a:ext uri="{A12FA001-AC4F-418D-AE19-62706E023703}">
                      <ahyp:hlinkClr xmlns:ahyp="http://schemas.microsoft.com/office/drawing/2018/hyperlinkcolor" val="tx"/>
                    </a:ext>
                  </a:extLst>
                </a:hlinkClick>
              </a:rPr>
              <a:t>Littelfuse.com/water</a:t>
            </a:r>
            <a:r>
              <a:rPr lang="en-US" sz="2200" dirty="0">
                <a:solidFill>
                  <a:srgbClr val="007E3A"/>
                </a:solidFill>
              </a:rPr>
              <a:t> </a:t>
            </a:r>
            <a:r>
              <a:rPr lang="en-US" sz="2200" dirty="0"/>
              <a:t>to access the following: </a:t>
            </a:r>
          </a:p>
          <a:p>
            <a:pPr>
              <a:lnSpc>
                <a:spcPct val="90000"/>
              </a:lnSpc>
            </a:pPr>
            <a:r>
              <a:rPr lang="en-US" sz="2200" dirty="0"/>
              <a:t>Product Datasheet Links</a:t>
            </a:r>
          </a:p>
          <a:p>
            <a:pPr>
              <a:lnSpc>
                <a:spcPct val="90000"/>
              </a:lnSpc>
            </a:pPr>
            <a:r>
              <a:rPr lang="en-US" sz="2200" dirty="0"/>
              <a:t>Video Overview</a:t>
            </a:r>
          </a:p>
          <a:p>
            <a:pPr>
              <a:lnSpc>
                <a:spcPct val="90000"/>
              </a:lnSpc>
            </a:pPr>
            <a:r>
              <a:rPr lang="en-US" sz="2200" dirty="0"/>
              <a:t>Capability Brochure</a:t>
            </a:r>
          </a:p>
          <a:p>
            <a:pPr>
              <a:lnSpc>
                <a:spcPct val="90000"/>
              </a:lnSpc>
            </a:pPr>
            <a:r>
              <a:rPr lang="en-US" sz="2200" dirty="0"/>
              <a:t>Relay and Fuse Catalogs</a:t>
            </a:r>
          </a:p>
          <a:p>
            <a:pPr>
              <a:lnSpc>
                <a:spcPct val="90000"/>
              </a:lnSpc>
            </a:pPr>
            <a:r>
              <a:rPr lang="en-US" sz="2200" dirty="0"/>
              <a:t>Product Specifications</a:t>
            </a:r>
          </a:p>
          <a:p>
            <a:pPr>
              <a:lnSpc>
                <a:spcPct val="90000"/>
              </a:lnSpc>
            </a:pPr>
            <a:r>
              <a:rPr lang="en-US" sz="2200" dirty="0"/>
              <a:t>Application Information</a:t>
            </a:r>
          </a:p>
          <a:p>
            <a:pPr>
              <a:lnSpc>
                <a:spcPct val="90000"/>
              </a:lnSpc>
            </a:pPr>
            <a:endParaRPr lang="en-US" sz="2200" dirty="0"/>
          </a:p>
          <a:p>
            <a:pPr>
              <a:lnSpc>
                <a:spcPct val="90000"/>
              </a:lnSpc>
            </a:pPr>
            <a:endParaRPr lang="en-US" sz="2200" dirty="0"/>
          </a:p>
        </p:txBody>
      </p:sp>
    </p:spTree>
    <p:extLst>
      <p:ext uri="{BB962C8B-B14F-4D97-AF65-F5344CB8AC3E}">
        <p14:creationId xmlns:p14="http://schemas.microsoft.com/office/powerpoint/2010/main" val="2438713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p:cNvSpPr/>
          <p:nvPr/>
        </p:nvSpPr>
        <p:spPr>
          <a:xfrm>
            <a:off x="0" y="834887"/>
            <a:ext cx="9144000" cy="3602852"/>
          </a:xfrm>
          <a:prstGeom prst="rect">
            <a:avLst/>
          </a:prstGeom>
          <a:gradFill>
            <a:gsLst>
              <a:gs pos="11000">
                <a:schemeClr val="bg1"/>
              </a:gs>
              <a:gs pos="83000">
                <a:srgbClr val="1D769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909376" y="1001246"/>
            <a:ext cx="7299791" cy="3271058"/>
          </a:xfrm>
          <a:prstGeom prst="rect">
            <a:avLst/>
          </a:prstGeom>
          <a:noFill/>
          <a:ln w="9525">
            <a:noFill/>
            <a:miter lim="800000"/>
            <a:headEnd/>
            <a:tailEnd/>
          </a:ln>
          <a:effectLst/>
        </p:spPr>
      </p:pic>
      <p:sp>
        <p:nvSpPr>
          <p:cNvPr id="44" name="TextBox 43"/>
          <p:cNvSpPr txBox="1"/>
          <p:nvPr/>
        </p:nvSpPr>
        <p:spPr>
          <a:xfrm>
            <a:off x="118678" y="3928780"/>
            <a:ext cx="1378196" cy="519373"/>
          </a:xfrm>
          <a:prstGeom prst="rect">
            <a:avLst/>
          </a:prstGeom>
          <a:noFill/>
        </p:spPr>
        <p:txBody>
          <a:bodyPr wrap="square" rtlCol="0">
            <a:spAutoFit/>
          </a:bodyPr>
          <a:lstStyle/>
          <a:p>
            <a:r>
              <a:rPr lang="en-US" sz="675">
                <a:solidFill>
                  <a:schemeClr val="bg1"/>
                </a:solidFill>
              </a:rPr>
              <a:t>S–Sales / Marketing</a:t>
            </a:r>
          </a:p>
          <a:p>
            <a:r>
              <a:rPr lang="en-US" sz="675">
                <a:solidFill>
                  <a:schemeClr val="bg1"/>
                </a:solidFill>
              </a:rPr>
              <a:t>RD–Research &amp; Development</a:t>
            </a:r>
          </a:p>
          <a:p>
            <a:r>
              <a:rPr lang="en-US" sz="675">
                <a:solidFill>
                  <a:schemeClr val="bg1"/>
                </a:solidFill>
              </a:rPr>
              <a:t>M–Manufacturing</a:t>
            </a:r>
          </a:p>
          <a:p>
            <a:endParaRPr lang="en-US" sz="750">
              <a:solidFill>
                <a:schemeClr val="bg1"/>
              </a:solidFill>
            </a:endParaRPr>
          </a:p>
        </p:txBody>
      </p:sp>
      <p:sp>
        <p:nvSpPr>
          <p:cNvPr id="47" name="Rectangle 46"/>
          <p:cNvSpPr/>
          <p:nvPr/>
        </p:nvSpPr>
        <p:spPr>
          <a:xfrm>
            <a:off x="1089432" y="1224741"/>
            <a:ext cx="2075688" cy="2672200"/>
          </a:xfrm>
          <a:prstGeom prst="rect">
            <a:avLst/>
          </a:prstGeom>
          <a:solidFill>
            <a:srgbClr val="007E3A">
              <a:alpha val="75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098216" y="1227577"/>
            <a:ext cx="2114829" cy="1738938"/>
          </a:xfrm>
          <a:prstGeom prst="rect">
            <a:avLst/>
          </a:prstGeom>
          <a:noFill/>
        </p:spPr>
        <p:txBody>
          <a:bodyPr wrap="square" tIns="45720" rtlCol="0">
            <a:noAutofit/>
          </a:bodyPr>
          <a:lstStyle/>
          <a:p>
            <a:r>
              <a:rPr lang="en-US" sz="800" dirty="0">
                <a:solidFill>
                  <a:schemeClr val="bg1"/>
                </a:solidFill>
              </a:rPr>
              <a:t>Chicago, Illinois, USA (S)</a:t>
            </a:r>
          </a:p>
          <a:p>
            <a:r>
              <a:rPr lang="en-US" sz="800" dirty="0">
                <a:solidFill>
                  <a:schemeClr val="bg1"/>
                </a:solidFill>
              </a:rPr>
              <a:t>Fremont, California, USA (RD, M)</a:t>
            </a:r>
          </a:p>
          <a:p>
            <a:r>
              <a:rPr lang="en-US" sz="800" dirty="0">
                <a:solidFill>
                  <a:schemeClr val="bg1"/>
                </a:solidFill>
              </a:rPr>
              <a:t>Long Beach, California, USA (RD, M)</a:t>
            </a:r>
          </a:p>
          <a:p>
            <a:r>
              <a:rPr lang="en-US" sz="800" dirty="0">
                <a:solidFill>
                  <a:schemeClr val="bg1"/>
                </a:solidFill>
              </a:rPr>
              <a:t>Milpitas, California, USA (RD, M)</a:t>
            </a:r>
          </a:p>
          <a:p>
            <a:r>
              <a:rPr lang="en-US" sz="800" dirty="0">
                <a:solidFill>
                  <a:schemeClr val="bg1"/>
                </a:solidFill>
              </a:rPr>
              <a:t>Meridian, Idaho, USA (S)</a:t>
            </a:r>
          </a:p>
          <a:p>
            <a:r>
              <a:rPr lang="en-US" sz="800" dirty="0">
                <a:solidFill>
                  <a:schemeClr val="bg1"/>
                </a:solidFill>
              </a:rPr>
              <a:t>Champaign, Illinois, USA (RD)</a:t>
            </a:r>
          </a:p>
          <a:p>
            <a:r>
              <a:rPr lang="en-US" sz="800" dirty="0">
                <a:solidFill>
                  <a:schemeClr val="bg1"/>
                </a:solidFill>
              </a:rPr>
              <a:t>Mount Prospect, Illinois, USA (RD)</a:t>
            </a:r>
          </a:p>
          <a:p>
            <a:r>
              <a:rPr lang="en-US" sz="800" dirty="0">
                <a:solidFill>
                  <a:schemeClr val="bg1"/>
                </a:solidFill>
              </a:rPr>
              <a:t>Beverly, Massachusetts, USA (RD, M)</a:t>
            </a:r>
          </a:p>
          <a:p>
            <a:r>
              <a:rPr lang="en-US" sz="800" dirty="0">
                <a:solidFill>
                  <a:schemeClr val="bg1"/>
                </a:solidFill>
              </a:rPr>
              <a:t>Troy, Michigan, USA (S)</a:t>
            </a:r>
          </a:p>
          <a:p>
            <a:r>
              <a:rPr lang="en-US" sz="800" dirty="0">
                <a:solidFill>
                  <a:schemeClr val="bg1"/>
                </a:solidFill>
              </a:rPr>
              <a:t>Rapid City, South Dakota, USA (RD)</a:t>
            </a:r>
          </a:p>
          <a:p>
            <a:r>
              <a:rPr lang="en-US" sz="800" dirty="0">
                <a:solidFill>
                  <a:schemeClr val="bg1"/>
                </a:solidFill>
              </a:rPr>
              <a:t>Allen, Texas, USA (M)</a:t>
            </a:r>
          </a:p>
          <a:p>
            <a:r>
              <a:rPr lang="en-US" sz="800" dirty="0">
                <a:solidFill>
                  <a:schemeClr val="bg1"/>
                </a:solidFill>
              </a:rPr>
              <a:t>Rock Falls, Illinois, USA (S, RD, M)</a:t>
            </a:r>
          </a:p>
          <a:p>
            <a:r>
              <a:rPr lang="en-US" sz="800" dirty="0">
                <a:solidFill>
                  <a:schemeClr val="bg1"/>
                </a:solidFill>
              </a:rPr>
              <a:t>Round Rock, Texas, USA (RD, M)</a:t>
            </a:r>
          </a:p>
          <a:p>
            <a:r>
              <a:rPr lang="en-US" sz="800" dirty="0">
                <a:solidFill>
                  <a:schemeClr val="bg1"/>
                </a:solidFill>
              </a:rPr>
              <a:t>Madison, Wisconsin, USA (S, RD)</a:t>
            </a:r>
          </a:p>
          <a:p>
            <a:r>
              <a:rPr lang="en-US" sz="800" dirty="0">
                <a:solidFill>
                  <a:schemeClr val="bg1"/>
                </a:solidFill>
              </a:rPr>
              <a:t>Manaus, Brazil (S)</a:t>
            </a:r>
          </a:p>
          <a:p>
            <a:r>
              <a:rPr lang="en-US" sz="800" dirty="0">
                <a:solidFill>
                  <a:schemeClr val="bg1"/>
                </a:solidFill>
              </a:rPr>
              <a:t>São Paulo, Brazil (S)</a:t>
            </a:r>
          </a:p>
          <a:p>
            <a:r>
              <a:rPr lang="en-US" sz="800" dirty="0">
                <a:solidFill>
                  <a:schemeClr val="bg1"/>
                </a:solidFill>
              </a:rPr>
              <a:t>Saskatoon, Canada (S, RD)</a:t>
            </a:r>
          </a:p>
          <a:p>
            <a:r>
              <a:rPr lang="en-US" sz="800" dirty="0">
                <a:solidFill>
                  <a:schemeClr val="bg1"/>
                </a:solidFill>
              </a:rPr>
              <a:t>Hermosillo, Mexico (S)</a:t>
            </a:r>
          </a:p>
          <a:p>
            <a:r>
              <a:rPr lang="en-US" sz="800" dirty="0">
                <a:solidFill>
                  <a:schemeClr val="bg1"/>
                </a:solidFill>
              </a:rPr>
              <a:t>Matamoros, Mexico (M)</a:t>
            </a:r>
          </a:p>
          <a:p>
            <a:r>
              <a:rPr lang="en-US" sz="800" dirty="0" err="1">
                <a:solidFill>
                  <a:schemeClr val="bg1"/>
                </a:solidFill>
              </a:rPr>
              <a:t>Muzquiz</a:t>
            </a:r>
            <a:r>
              <a:rPr lang="en-US" sz="800" dirty="0">
                <a:solidFill>
                  <a:schemeClr val="bg1"/>
                </a:solidFill>
              </a:rPr>
              <a:t>, Mexico (M)</a:t>
            </a:r>
          </a:p>
          <a:p>
            <a:r>
              <a:rPr lang="en-US" sz="800" dirty="0">
                <a:solidFill>
                  <a:schemeClr val="bg1"/>
                </a:solidFill>
              </a:rPr>
              <a:t>Piedras Negras, Mexico (RD, M)</a:t>
            </a:r>
          </a:p>
        </p:txBody>
      </p:sp>
      <p:sp>
        <p:nvSpPr>
          <p:cNvPr id="50" name="Rectangle 49"/>
          <p:cNvSpPr/>
          <p:nvPr/>
        </p:nvSpPr>
        <p:spPr>
          <a:xfrm>
            <a:off x="3612829" y="1224743"/>
            <a:ext cx="2075688" cy="2672198"/>
          </a:xfrm>
          <a:prstGeom prst="rect">
            <a:avLst/>
          </a:prstGeom>
          <a:solidFill>
            <a:srgbClr val="007E3A">
              <a:alpha val="75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p:cNvSpPr txBox="1"/>
          <p:nvPr/>
        </p:nvSpPr>
        <p:spPr>
          <a:xfrm>
            <a:off x="3621615" y="1225725"/>
            <a:ext cx="1964266" cy="1092607"/>
          </a:xfrm>
          <a:prstGeom prst="rect">
            <a:avLst/>
          </a:prstGeom>
          <a:noFill/>
        </p:spPr>
        <p:txBody>
          <a:bodyPr wrap="square" tIns="45720" rtlCol="0">
            <a:noAutofit/>
          </a:bodyPr>
          <a:lstStyle/>
          <a:p>
            <a:r>
              <a:rPr lang="en-US" sz="800">
                <a:solidFill>
                  <a:schemeClr val="tx2"/>
                </a:solidFill>
              </a:rPr>
              <a:t>Bremen, Germany (S, RD)</a:t>
            </a:r>
          </a:p>
          <a:p>
            <a:r>
              <a:rPr lang="en-US" sz="800">
                <a:solidFill>
                  <a:schemeClr val="tx2"/>
                </a:solidFill>
              </a:rPr>
              <a:t>Essen, Germany (S)</a:t>
            </a:r>
          </a:p>
          <a:p>
            <a:r>
              <a:rPr lang="en-US" sz="800" err="1">
                <a:solidFill>
                  <a:schemeClr val="tx2"/>
                </a:solidFill>
              </a:rPr>
              <a:t>Lampertheim</a:t>
            </a:r>
            <a:r>
              <a:rPr lang="en-US" sz="800">
                <a:solidFill>
                  <a:schemeClr val="tx2"/>
                </a:solidFill>
              </a:rPr>
              <a:t>, Germany (RD, M)</a:t>
            </a:r>
          </a:p>
          <a:p>
            <a:r>
              <a:rPr lang="en-US" sz="800" err="1">
                <a:solidFill>
                  <a:schemeClr val="tx2"/>
                </a:solidFill>
              </a:rPr>
              <a:t>Lauf</a:t>
            </a:r>
            <a:r>
              <a:rPr lang="en-US" sz="800">
                <a:solidFill>
                  <a:schemeClr val="tx2"/>
                </a:solidFill>
              </a:rPr>
              <a:t>, Germany (S)</a:t>
            </a:r>
          </a:p>
          <a:p>
            <a:r>
              <a:rPr lang="en-US" sz="800" err="1">
                <a:solidFill>
                  <a:schemeClr val="tx2"/>
                </a:solidFill>
              </a:rPr>
              <a:t>Legnago</a:t>
            </a:r>
            <a:r>
              <a:rPr lang="en-US" sz="800">
                <a:solidFill>
                  <a:schemeClr val="tx2"/>
                </a:solidFill>
              </a:rPr>
              <a:t>, Italy (RD, M)</a:t>
            </a:r>
          </a:p>
          <a:p>
            <a:r>
              <a:rPr lang="en-US" sz="800">
                <a:solidFill>
                  <a:schemeClr val="tx2"/>
                </a:solidFill>
              </a:rPr>
              <a:t>Kaunas, Lithuania (S, RD, M)</a:t>
            </a:r>
          </a:p>
          <a:p>
            <a:r>
              <a:rPr lang="en-US" sz="800">
                <a:solidFill>
                  <a:schemeClr val="tx2"/>
                </a:solidFill>
              </a:rPr>
              <a:t>Amsterdam, Netherlands (S)</a:t>
            </a:r>
          </a:p>
          <a:p>
            <a:r>
              <a:rPr lang="en-US" sz="800">
                <a:solidFill>
                  <a:schemeClr val="tx2"/>
                </a:solidFill>
              </a:rPr>
              <a:t>Deventer, Netherlands (S)</a:t>
            </a:r>
          </a:p>
          <a:p>
            <a:r>
              <a:rPr lang="en-US" sz="800">
                <a:solidFill>
                  <a:schemeClr val="tx2"/>
                </a:solidFill>
              </a:rPr>
              <a:t>Leiden, Netherlands (S)</a:t>
            </a:r>
          </a:p>
          <a:p>
            <a:r>
              <a:rPr lang="en-US" sz="800" err="1">
                <a:solidFill>
                  <a:schemeClr val="tx2"/>
                </a:solidFill>
              </a:rPr>
              <a:t>Charneca</a:t>
            </a:r>
            <a:r>
              <a:rPr lang="en-US" sz="800">
                <a:solidFill>
                  <a:schemeClr val="tx2"/>
                </a:solidFill>
              </a:rPr>
              <a:t> de </a:t>
            </a:r>
            <a:r>
              <a:rPr lang="en-US" sz="800" err="1">
                <a:solidFill>
                  <a:schemeClr val="tx2"/>
                </a:solidFill>
              </a:rPr>
              <a:t>Caparica</a:t>
            </a:r>
            <a:r>
              <a:rPr lang="en-US" sz="800">
                <a:solidFill>
                  <a:schemeClr val="tx2"/>
                </a:solidFill>
              </a:rPr>
              <a:t>, Portugal (M)</a:t>
            </a:r>
          </a:p>
          <a:p>
            <a:r>
              <a:rPr lang="en-US" sz="800">
                <a:solidFill>
                  <a:schemeClr val="tx2"/>
                </a:solidFill>
              </a:rPr>
              <a:t>San Sebastian, Spain (RD)</a:t>
            </a:r>
          </a:p>
          <a:p>
            <a:r>
              <a:rPr lang="en-US" sz="800" err="1">
                <a:solidFill>
                  <a:schemeClr val="tx2"/>
                </a:solidFill>
              </a:rPr>
              <a:t>Chippenham</a:t>
            </a:r>
            <a:r>
              <a:rPr lang="en-US" sz="800">
                <a:solidFill>
                  <a:schemeClr val="tx2"/>
                </a:solidFill>
              </a:rPr>
              <a:t>, United Kingdom (RD, M)</a:t>
            </a:r>
          </a:p>
          <a:p>
            <a:endParaRPr lang="en-US" sz="800">
              <a:solidFill>
                <a:schemeClr val="tx2"/>
              </a:solidFill>
            </a:endParaRPr>
          </a:p>
        </p:txBody>
      </p:sp>
      <p:sp>
        <p:nvSpPr>
          <p:cNvPr id="52" name="Rectangle 51"/>
          <p:cNvSpPr/>
          <p:nvPr/>
        </p:nvSpPr>
        <p:spPr>
          <a:xfrm>
            <a:off x="6142263" y="1224743"/>
            <a:ext cx="2075688" cy="2672198"/>
          </a:xfrm>
          <a:prstGeom prst="rect">
            <a:avLst/>
          </a:prstGeom>
          <a:solidFill>
            <a:srgbClr val="007E3A">
              <a:alpha val="75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p:cNvSpPr txBox="1"/>
          <p:nvPr/>
        </p:nvSpPr>
        <p:spPr>
          <a:xfrm>
            <a:off x="6151049" y="1227577"/>
            <a:ext cx="1846472" cy="1738938"/>
          </a:xfrm>
          <a:prstGeom prst="rect">
            <a:avLst/>
          </a:prstGeom>
          <a:noFill/>
        </p:spPr>
        <p:txBody>
          <a:bodyPr wrap="square" tIns="45720" rtlCol="0">
            <a:noAutofit/>
          </a:bodyPr>
          <a:lstStyle/>
          <a:p>
            <a:r>
              <a:rPr lang="en-US" sz="800">
                <a:solidFill>
                  <a:schemeClr val="tx2"/>
                </a:solidFill>
              </a:rPr>
              <a:t>Beijing, China (S)</a:t>
            </a:r>
          </a:p>
          <a:p>
            <a:r>
              <a:rPr lang="en-US" sz="800">
                <a:solidFill>
                  <a:schemeClr val="tx2"/>
                </a:solidFill>
              </a:rPr>
              <a:t>Chu-Pei, Taiwan, China (RD)</a:t>
            </a:r>
          </a:p>
          <a:p>
            <a:r>
              <a:rPr lang="en-US" sz="800">
                <a:solidFill>
                  <a:schemeClr val="tx2"/>
                </a:solidFill>
              </a:rPr>
              <a:t>Dongguan, China (RD, M)</a:t>
            </a:r>
          </a:p>
          <a:p>
            <a:r>
              <a:rPr lang="en-US" sz="800">
                <a:solidFill>
                  <a:schemeClr val="tx2"/>
                </a:solidFill>
              </a:rPr>
              <a:t>Hong Kong, China (S)</a:t>
            </a:r>
          </a:p>
          <a:p>
            <a:r>
              <a:rPr lang="en-US" sz="800" err="1">
                <a:solidFill>
                  <a:schemeClr val="tx2"/>
                </a:solidFill>
              </a:rPr>
              <a:t>Kunshan</a:t>
            </a:r>
            <a:r>
              <a:rPr lang="en-US" sz="800">
                <a:solidFill>
                  <a:schemeClr val="tx2"/>
                </a:solidFill>
              </a:rPr>
              <a:t>, China (RD, M)</a:t>
            </a:r>
          </a:p>
          <a:p>
            <a:r>
              <a:rPr lang="en-US" sz="800">
                <a:solidFill>
                  <a:schemeClr val="tx2"/>
                </a:solidFill>
              </a:rPr>
              <a:t>Shanghai, China (S, RD, M)</a:t>
            </a:r>
          </a:p>
          <a:p>
            <a:r>
              <a:rPr lang="en-US" sz="800">
                <a:solidFill>
                  <a:schemeClr val="tx2"/>
                </a:solidFill>
              </a:rPr>
              <a:t>Shenzhen, China (S)</a:t>
            </a:r>
          </a:p>
          <a:p>
            <a:r>
              <a:rPr lang="en-US" sz="800">
                <a:solidFill>
                  <a:schemeClr val="tx2"/>
                </a:solidFill>
              </a:rPr>
              <a:t>Suzhou, China (S, RD, M)</a:t>
            </a:r>
          </a:p>
          <a:p>
            <a:r>
              <a:rPr lang="en-US" sz="800">
                <a:solidFill>
                  <a:schemeClr val="bg1"/>
                </a:solidFill>
              </a:rPr>
              <a:t>Taipei, Taiwan, China (S)</a:t>
            </a:r>
          </a:p>
          <a:p>
            <a:r>
              <a:rPr lang="en-US" sz="800">
                <a:solidFill>
                  <a:schemeClr val="bg1"/>
                </a:solidFill>
              </a:rPr>
              <a:t>Wuxi, China (RD, M)</a:t>
            </a:r>
          </a:p>
          <a:p>
            <a:r>
              <a:rPr lang="en-US" sz="800">
                <a:solidFill>
                  <a:schemeClr val="bg1"/>
                </a:solidFill>
              </a:rPr>
              <a:t>Tokyo, Japan (S)</a:t>
            </a:r>
          </a:p>
          <a:p>
            <a:r>
              <a:rPr lang="en-US" sz="800">
                <a:solidFill>
                  <a:schemeClr val="bg1"/>
                </a:solidFill>
              </a:rPr>
              <a:t>Tsukuba, Japan (RD, M)</a:t>
            </a:r>
          </a:p>
          <a:p>
            <a:r>
              <a:rPr lang="en-US" sz="800">
                <a:solidFill>
                  <a:schemeClr val="bg1"/>
                </a:solidFill>
              </a:rPr>
              <a:t>Noida, India (S)</a:t>
            </a:r>
          </a:p>
          <a:p>
            <a:r>
              <a:rPr lang="en-US" sz="800" err="1">
                <a:solidFill>
                  <a:schemeClr val="bg1"/>
                </a:solidFill>
              </a:rPr>
              <a:t>Seongnam</a:t>
            </a:r>
            <a:r>
              <a:rPr lang="en-US" sz="800">
                <a:solidFill>
                  <a:schemeClr val="bg1"/>
                </a:solidFill>
              </a:rPr>
              <a:t>, South Korea (S)</a:t>
            </a:r>
          </a:p>
          <a:p>
            <a:r>
              <a:rPr lang="en-US" sz="800">
                <a:solidFill>
                  <a:schemeClr val="bg1"/>
                </a:solidFill>
              </a:rPr>
              <a:t>Seoul, South Korea (S)</a:t>
            </a:r>
          </a:p>
          <a:p>
            <a:r>
              <a:rPr lang="en-US" sz="800" err="1">
                <a:solidFill>
                  <a:schemeClr val="bg1"/>
                </a:solidFill>
              </a:rPr>
              <a:t>Lipa</a:t>
            </a:r>
            <a:r>
              <a:rPr lang="en-US" sz="800">
                <a:solidFill>
                  <a:schemeClr val="bg1"/>
                </a:solidFill>
              </a:rPr>
              <a:t> City, Philippines (RD, M)</a:t>
            </a:r>
          </a:p>
          <a:p>
            <a:r>
              <a:rPr lang="en-US" sz="800" err="1">
                <a:solidFill>
                  <a:schemeClr val="bg1"/>
                </a:solidFill>
              </a:rPr>
              <a:t>Taguig</a:t>
            </a:r>
            <a:r>
              <a:rPr lang="en-US" sz="800">
                <a:solidFill>
                  <a:schemeClr val="bg1"/>
                </a:solidFill>
              </a:rPr>
              <a:t> City, Philippines (M)</a:t>
            </a:r>
          </a:p>
          <a:p>
            <a:r>
              <a:rPr lang="en-US" sz="800">
                <a:solidFill>
                  <a:schemeClr val="bg1"/>
                </a:solidFill>
              </a:rPr>
              <a:t>Singapore (S)</a:t>
            </a:r>
          </a:p>
        </p:txBody>
      </p:sp>
      <p:sp>
        <p:nvSpPr>
          <p:cNvPr id="3" name="Rectangle 2"/>
          <p:cNvSpPr/>
          <p:nvPr/>
        </p:nvSpPr>
        <p:spPr>
          <a:xfrm>
            <a:off x="1098216" y="878056"/>
            <a:ext cx="2066904" cy="369332"/>
          </a:xfrm>
          <a:prstGeom prst="rect">
            <a:avLst/>
          </a:prstGeom>
        </p:spPr>
        <p:txBody>
          <a:bodyPr wrap="square">
            <a:spAutoFit/>
          </a:bodyPr>
          <a:lstStyle/>
          <a:p>
            <a:pPr algn="ctr"/>
            <a:r>
              <a:rPr lang="en-US" sz="1800" b="1" dirty="0">
                <a:solidFill>
                  <a:srgbClr val="1D7690"/>
                </a:solidFill>
              </a:rPr>
              <a:t>Americas</a:t>
            </a:r>
            <a:endParaRPr lang="en-US" sz="1800" dirty="0">
              <a:solidFill>
                <a:srgbClr val="1D7690"/>
              </a:solidFill>
            </a:endParaRPr>
          </a:p>
        </p:txBody>
      </p:sp>
      <p:sp>
        <p:nvSpPr>
          <p:cNvPr id="13" name="Rectangle 12"/>
          <p:cNvSpPr/>
          <p:nvPr/>
        </p:nvSpPr>
        <p:spPr>
          <a:xfrm>
            <a:off x="3616167" y="878056"/>
            <a:ext cx="2072349" cy="369332"/>
          </a:xfrm>
          <a:prstGeom prst="rect">
            <a:avLst/>
          </a:prstGeom>
        </p:spPr>
        <p:txBody>
          <a:bodyPr wrap="square">
            <a:spAutoFit/>
          </a:bodyPr>
          <a:lstStyle/>
          <a:p>
            <a:pPr algn="ctr"/>
            <a:r>
              <a:rPr lang="en-US" sz="1800" b="1" dirty="0">
                <a:ln w="3175" cap="flat">
                  <a:noFill/>
                </a:ln>
                <a:solidFill>
                  <a:srgbClr val="1D7690"/>
                </a:solidFill>
              </a:rPr>
              <a:t>Europe</a:t>
            </a:r>
            <a:endParaRPr lang="en-US" sz="1800" dirty="0">
              <a:ln w="3175" cap="flat">
                <a:noFill/>
              </a:ln>
              <a:solidFill>
                <a:srgbClr val="1D7690"/>
              </a:solidFill>
            </a:endParaRPr>
          </a:p>
        </p:txBody>
      </p:sp>
      <p:sp>
        <p:nvSpPr>
          <p:cNvPr id="14" name="Rectangle 13"/>
          <p:cNvSpPr/>
          <p:nvPr/>
        </p:nvSpPr>
        <p:spPr>
          <a:xfrm>
            <a:off x="6148301" y="878056"/>
            <a:ext cx="2060866" cy="369332"/>
          </a:xfrm>
          <a:prstGeom prst="rect">
            <a:avLst/>
          </a:prstGeom>
        </p:spPr>
        <p:txBody>
          <a:bodyPr wrap="square">
            <a:spAutoFit/>
          </a:bodyPr>
          <a:lstStyle/>
          <a:p>
            <a:pPr algn="ctr"/>
            <a:r>
              <a:rPr lang="en-US" sz="1800" b="1" dirty="0">
                <a:solidFill>
                  <a:srgbClr val="1D7690"/>
                </a:solidFill>
              </a:rPr>
              <a:t>Asia</a:t>
            </a:r>
            <a:endParaRPr lang="en-US" sz="1800" dirty="0">
              <a:solidFill>
                <a:srgbClr val="1D7690"/>
              </a:solidFill>
            </a:endParaRPr>
          </a:p>
        </p:txBody>
      </p:sp>
      <p:sp>
        <p:nvSpPr>
          <p:cNvPr id="17" name="Title 1">
            <a:extLst>
              <a:ext uri="{FF2B5EF4-FFF2-40B4-BE49-F238E27FC236}">
                <a16:creationId xmlns:a16="http://schemas.microsoft.com/office/drawing/2014/main" id="{81F5D94F-4A4C-4928-9887-32BC2DD16FC4}"/>
              </a:ext>
            </a:extLst>
          </p:cNvPr>
          <p:cNvSpPr>
            <a:spLocks noGrp="1"/>
          </p:cNvSpPr>
          <p:nvPr>
            <p:ph type="title"/>
          </p:nvPr>
        </p:nvSpPr>
        <p:spPr>
          <a:xfrm>
            <a:off x="457200" y="64008"/>
            <a:ext cx="8229600" cy="739040"/>
          </a:xfrm>
        </p:spPr>
        <p:txBody>
          <a:bodyPr>
            <a:normAutofit fontScale="90000"/>
          </a:bodyPr>
          <a:lstStyle/>
          <a:p>
            <a:br>
              <a:rPr lang="en-US" dirty="0">
                <a:latin typeface="Arial" charset="0"/>
              </a:rPr>
            </a:br>
            <a:r>
              <a:rPr lang="en-US" sz="2700" dirty="0">
                <a:solidFill>
                  <a:schemeClr val="tx1"/>
                </a:solidFill>
                <a:latin typeface="Arial" charset="0"/>
              </a:rPr>
              <a:t>GLOBAL</a:t>
            </a:r>
            <a:r>
              <a:rPr lang="en-US" sz="2700" b="0" dirty="0">
                <a:latin typeface="Arial" charset="0"/>
              </a:rPr>
              <a:t> </a:t>
            </a:r>
            <a:r>
              <a:rPr lang="en-US" sz="2700" b="0" dirty="0">
                <a:solidFill>
                  <a:schemeClr val="accent1"/>
                </a:solidFill>
                <a:latin typeface="Arial" charset="0"/>
              </a:rPr>
              <a:t>FOOTPRINT</a:t>
            </a:r>
            <a:endParaRPr lang="en-US" sz="2700" b="0" dirty="0">
              <a:solidFill>
                <a:schemeClr val="accent1"/>
              </a:solidFill>
            </a:endParaRPr>
          </a:p>
        </p:txBody>
      </p:sp>
    </p:spTree>
    <p:extLst>
      <p:ext uri="{BB962C8B-B14F-4D97-AF65-F5344CB8AC3E}">
        <p14:creationId xmlns:p14="http://schemas.microsoft.com/office/powerpoint/2010/main" val="14290052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17C1C86-5DF0-4120-BAF3-E87F25D68121}"/>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
        <p:nvSpPr>
          <p:cNvPr id="2" name="Rectangle 1"/>
          <p:cNvSpPr/>
          <p:nvPr/>
        </p:nvSpPr>
        <p:spPr>
          <a:xfrm>
            <a:off x="-18534" y="1758464"/>
            <a:ext cx="4142232" cy="1780105"/>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0 w 12192000"/>
              <a:gd name="connsiteY0" fmla="*/ 0 h 6858000"/>
              <a:gd name="connsiteX1" fmla="*/ 12192000 w 12192000"/>
              <a:gd name="connsiteY1" fmla="*/ 0 h 6858000"/>
              <a:gd name="connsiteX2" fmla="*/ 6106886 w 12192000"/>
              <a:gd name="connsiteY2" fmla="*/ 6858000 h 6858000"/>
              <a:gd name="connsiteX3" fmla="*/ 0 w 12192000"/>
              <a:gd name="connsiteY3" fmla="*/ 6858000 h 6858000"/>
              <a:gd name="connsiteX4" fmla="*/ 0 w 12192000"/>
              <a:gd name="connsiteY4" fmla="*/ 0 h 6858000"/>
              <a:gd name="connsiteX0" fmla="*/ 0 w 12192000"/>
              <a:gd name="connsiteY0" fmla="*/ 0 h 6858000"/>
              <a:gd name="connsiteX1" fmla="*/ 12192000 w 12192000"/>
              <a:gd name="connsiteY1" fmla="*/ 0 h 6858000"/>
              <a:gd name="connsiteX2" fmla="*/ 12151412 w 12192000"/>
              <a:gd name="connsiteY2" fmla="*/ 6845300 h 6858000"/>
              <a:gd name="connsiteX3" fmla="*/ 0 w 12192000"/>
              <a:gd name="connsiteY3" fmla="*/ 6858000 h 6858000"/>
              <a:gd name="connsiteX4" fmla="*/ 0 w 12192000"/>
              <a:gd name="connsiteY4" fmla="*/ 0 h 6858000"/>
              <a:gd name="connsiteX0" fmla="*/ 0 w 12192000"/>
              <a:gd name="connsiteY0" fmla="*/ 0 h 6858000"/>
              <a:gd name="connsiteX1" fmla="*/ 12192000 w 12192000"/>
              <a:gd name="connsiteY1" fmla="*/ 0 h 6858000"/>
              <a:gd name="connsiteX2" fmla="*/ 12151412 w 12192000"/>
              <a:gd name="connsiteY2" fmla="*/ 6845300 h 6858000"/>
              <a:gd name="connsiteX3" fmla="*/ 0 w 12192000"/>
              <a:gd name="connsiteY3" fmla="*/ 6858000 h 6858000"/>
              <a:gd name="connsiteX4" fmla="*/ 0 w 12192000"/>
              <a:gd name="connsiteY4" fmla="*/ 0 h 6858000"/>
              <a:gd name="connsiteX0" fmla="*/ 0 w 12192000"/>
              <a:gd name="connsiteY0" fmla="*/ 0 h 6883400"/>
              <a:gd name="connsiteX1" fmla="*/ 12192000 w 12192000"/>
              <a:gd name="connsiteY1" fmla="*/ 0 h 6883400"/>
              <a:gd name="connsiteX2" fmla="*/ 12151412 w 12192000"/>
              <a:gd name="connsiteY2" fmla="*/ 6883400 h 6883400"/>
              <a:gd name="connsiteX3" fmla="*/ 0 w 12192000"/>
              <a:gd name="connsiteY3" fmla="*/ 6858000 h 6883400"/>
              <a:gd name="connsiteX4" fmla="*/ 0 w 1219200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83400">
                <a:moveTo>
                  <a:pt x="0" y="0"/>
                </a:moveTo>
                <a:lnTo>
                  <a:pt x="12192000" y="0"/>
                </a:lnTo>
                <a:cubicBezTo>
                  <a:pt x="12178471" y="3056467"/>
                  <a:pt x="12164941" y="4601633"/>
                  <a:pt x="12151412" y="6883400"/>
                </a:cubicBezTo>
                <a:lnTo>
                  <a:pt x="0" y="6858000"/>
                </a:lnTo>
                <a:lnTo>
                  <a:pt x="0" y="0"/>
                </a:lnTo>
                <a:close/>
              </a:path>
            </a:pathLst>
          </a:custGeom>
          <a:solidFill>
            <a:srgbClr val="007E3A">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anchor="ctr"/>
          <a:lstStyle/>
          <a:p>
            <a:pPr algn="ctr" fontAlgn="auto">
              <a:spcBef>
                <a:spcPts val="0"/>
              </a:spcBef>
              <a:spcAft>
                <a:spcPts val="0"/>
              </a:spcAft>
              <a:defRPr/>
            </a:pPr>
            <a:endParaRPr lang="en-US" sz="1800" dirty="0"/>
          </a:p>
        </p:txBody>
      </p:sp>
      <p:sp>
        <p:nvSpPr>
          <p:cNvPr id="7" name="TextBox 6"/>
          <p:cNvSpPr txBox="1">
            <a:spLocks noChangeArrowheads="1"/>
          </p:cNvSpPr>
          <p:nvPr/>
        </p:nvSpPr>
        <p:spPr bwMode="auto">
          <a:xfrm>
            <a:off x="-18533" y="2089375"/>
            <a:ext cx="41422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algn="ctr" eaLnBrk="1" hangingPunct="1"/>
            <a:r>
              <a:rPr lang="en-US" altLang="en-US" dirty="0">
                <a:solidFill>
                  <a:schemeClr val="bg1"/>
                </a:solidFill>
                <a:latin typeface="+mn-lt"/>
                <a:ea typeface="Arial Hebrew" charset="-79"/>
                <a:cs typeface="Arial Hebrew" charset="-79"/>
              </a:rPr>
              <a:t>For More Information</a:t>
            </a:r>
          </a:p>
          <a:p>
            <a:pPr algn="ctr" eaLnBrk="1" hangingPunct="1"/>
            <a:r>
              <a:rPr lang="en-US" altLang="en-US" dirty="0">
                <a:solidFill>
                  <a:schemeClr val="bg1"/>
                </a:solidFill>
                <a:latin typeface="+mn-lt"/>
                <a:ea typeface="Arial Hebrew" charset="-79"/>
                <a:cs typeface="Arial Hebrew" charset="-79"/>
                <a:hlinkClick r:id="rId4">
                  <a:extLst>
                    <a:ext uri="{A12FA001-AC4F-418D-AE19-62706E023703}">
                      <ahyp:hlinkClr xmlns:ahyp="http://schemas.microsoft.com/office/drawing/2018/hyperlinkcolor" val="tx"/>
                    </a:ext>
                  </a:extLst>
                </a:hlinkClick>
              </a:rPr>
              <a:t>Littelfuse.com/Water</a:t>
            </a:r>
            <a:endParaRPr lang="en-US" altLang="en-US" dirty="0">
              <a:solidFill>
                <a:schemeClr val="bg1"/>
              </a:solidFill>
              <a:latin typeface="+mn-lt"/>
              <a:ea typeface="Arial Hebrew" charset="-79"/>
              <a:cs typeface="Arial Hebrew" charset="-79"/>
            </a:endParaRPr>
          </a:p>
        </p:txBody>
      </p:sp>
      <p:sp>
        <p:nvSpPr>
          <p:cNvPr id="3" name="TextBox 2"/>
          <p:cNvSpPr txBox="1"/>
          <p:nvPr/>
        </p:nvSpPr>
        <p:spPr>
          <a:xfrm>
            <a:off x="-24765" y="3497504"/>
            <a:ext cx="4132965" cy="523220"/>
          </a:xfrm>
          <a:prstGeom prst="rect">
            <a:avLst/>
          </a:prstGeom>
          <a:solidFill>
            <a:schemeClr val="bg1">
              <a:alpha val="90000"/>
            </a:schemeClr>
          </a:solidFill>
        </p:spPr>
        <p:txBody>
          <a:bodyPr wrap="square" rtlCol="0">
            <a:spAutoFit/>
          </a:bodyPr>
          <a:lstStyle/>
          <a:p>
            <a:pPr algn="ctr"/>
            <a:r>
              <a:rPr lang="en-US" sz="1400" b="1" dirty="0">
                <a:solidFill>
                  <a:schemeClr val="tx1">
                    <a:lumMod val="65000"/>
                    <a:lumOff val="35000"/>
                  </a:schemeClr>
                </a:solidFill>
              </a:rPr>
              <a:t>1-800-TEC-FUSE</a:t>
            </a:r>
          </a:p>
          <a:p>
            <a:pPr algn="ctr"/>
            <a:r>
              <a:rPr lang="en-US" sz="1400" b="1" dirty="0">
                <a:solidFill>
                  <a:schemeClr val="tx1">
                    <a:lumMod val="65000"/>
                    <a:lumOff val="35000"/>
                  </a:schemeClr>
                </a:solidFill>
              </a:rPr>
              <a:t>techline@littelfuse.com</a:t>
            </a:r>
          </a:p>
        </p:txBody>
      </p:sp>
    </p:spTree>
    <p:extLst>
      <p:ext uri="{BB962C8B-B14F-4D97-AF65-F5344CB8AC3E}">
        <p14:creationId xmlns:p14="http://schemas.microsoft.com/office/powerpoint/2010/main" val="2676743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Solutions for Water/Wastewater Applications</a:t>
            </a:r>
          </a:p>
        </p:txBody>
      </p:sp>
      <p:sp>
        <p:nvSpPr>
          <p:cNvPr id="7" name="TextBox 6"/>
          <p:cNvSpPr txBox="1"/>
          <p:nvPr/>
        </p:nvSpPr>
        <p:spPr>
          <a:xfrm>
            <a:off x="8488364" y="4792267"/>
            <a:ext cx="325730" cy="230832"/>
          </a:xfrm>
          <a:prstGeom prst="rect">
            <a:avLst/>
          </a:prstGeom>
          <a:noFill/>
        </p:spPr>
        <p:txBody>
          <a:bodyPr wrap="none">
            <a:spAutoFit/>
          </a:bodyPr>
          <a:lstStyle/>
          <a:p>
            <a:fld id="{51525182-77F3-4C35-B8D8-FFDDDE7511B1}" type="slidenum">
              <a:rPr lang="en-US" sz="900">
                <a:solidFill>
                  <a:srgbClr val="107952"/>
                </a:solidFill>
                <a:cs typeface="Arial" pitchFamily="34" charset="0"/>
              </a:rPr>
              <a:pPr/>
              <a:t>4</a:t>
            </a:fld>
            <a:endParaRPr lang="en-US" sz="900" dirty="0">
              <a:solidFill>
                <a:srgbClr val="107952"/>
              </a:solidFill>
              <a:cs typeface="Arial" pitchFamily="34" charset="0"/>
            </a:endParaRPr>
          </a:p>
        </p:txBody>
      </p:sp>
      <p:sp>
        <p:nvSpPr>
          <p:cNvPr id="21" name="TextBox 20"/>
          <p:cNvSpPr txBox="1"/>
          <p:nvPr/>
        </p:nvSpPr>
        <p:spPr>
          <a:xfrm>
            <a:off x="457200" y="3021854"/>
            <a:ext cx="285750" cy="276999"/>
          </a:xfrm>
          <a:prstGeom prst="rect">
            <a:avLst/>
          </a:prstGeom>
          <a:solidFill>
            <a:srgbClr val="007E3A"/>
          </a:solidFill>
          <a:ln w="12700">
            <a:noFill/>
          </a:ln>
        </p:spPr>
        <p:txBody>
          <a:bodyPr wrap="square" rtlCol="0">
            <a:spAutoFit/>
          </a:bodyPr>
          <a:lstStyle/>
          <a:p>
            <a:r>
              <a:rPr lang="en-US" sz="1200" b="1" dirty="0">
                <a:solidFill>
                  <a:schemeClr val="bg1"/>
                </a:solidFill>
              </a:rPr>
              <a:t>D</a:t>
            </a:r>
          </a:p>
        </p:txBody>
      </p:sp>
      <p:sp>
        <p:nvSpPr>
          <p:cNvPr id="16" name="TextBox 15"/>
          <p:cNvSpPr txBox="1"/>
          <p:nvPr/>
        </p:nvSpPr>
        <p:spPr>
          <a:xfrm>
            <a:off x="2976609" y="981174"/>
            <a:ext cx="285750" cy="276999"/>
          </a:xfrm>
          <a:prstGeom prst="rect">
            <a:avLst/>
          </a:prstGeom>
          <a:solidFill>
            <a:srgbClr val="007E3A"/>
          </a:solidFill>
          <a:ln w="12700">
            <a:noFill/>
          </a:ln>
        </p:spPr>
        <p:txBody>
          <a:bodyPr wrap="square" rtlCol="0">
            <a:spAutoFit/>
          </a:bodyPr>
          <a:lstStyle/>
          <a:p>
            <a:r>
              <a:rPr lang="en-US" sz="1200" b="1" dirty="0">
                <a:solidFill>
                  <a:schemeClr val="bg1"/>
                </a:solidFill>
              </a:rPr>
              <a:t>F</a:t>
            </a:r>
          </a:p>
        </p:txBody>
      </p:sp>
      <p:sp>
        <p:nvSpPr>
          <p:cNvPr id="8" name="TextBox 7"/>
          <p:cNvSpPr txBox="1"/>
          <p:nvPr/>
        </p:nvSpPr>
        <p:spPr>
          <a:xfrm>
            <a:off x="3230581" y="923583"/>
            <a:ext cx="2842653" cy="784830"/>
          </a:xfrm>
          <a:prstGeom prst="rect">
            <a:avLst/>
          </a:prstGeom>
          <a:noFill/>
        </p:spPr>
        <p:txBody>
          <a:bodyPr wrap="square" rtlCol="0">
            <a:spAutoFit/>
          </a:bodyPr>
          <a:lstStyle/>
          <a:p>
            <a:r>
              <a:rPr lang="en-US" sz="900" dirty="0"/>
              <a:t>Lift Stations</a:t>
            </a:r>
          </a:p>
          <a:p>
            <a:r>
              <a:rPr lang="en-US" sz="900" dirty="0">
                <a:solidFill>
                  <a:schemeClr val="tx1">
                    <a:lumMod val="50000"/>
                    <a:lumOff val="50000"/>
                  </a:schemeClr>
                </a:solidFill>
              </a:rPr>
              <a:t>Motor &amp; Pump Protection | Alternating Relays</a:t>
            </a:r>
          </a:p>
          <a:p>
            <a:r>
              <a:rPr lang="en-US" sz="900" dirty="0">
                <a:solidFill>
                  <a:schemeClr val="tx1">
                    <a:lumMod val="50000"/>
                    <a:lumOff val="50000"/>
                  </a:schemeClr>
                </a:solidFill>
              </a:rPr>
              <a:t>Intrinsically Safe Relays | Time Delay Relays Seal Leak Detectors | Flashers | Transformers</a:t>
            </a:r>
          </a:p>
          <a:p>
            <a:r>
              <a:rPr lang="en-US" sz="900" dirty="0">
                <a:solidFill>
                  <a:schemeClr val="tx1">
                    <a:lumMod val="50000"/>
                    <a:lumOff val="50000"/>
                  </a:schemeClr>
                </a:solidFill>
              </a:rPr>
              <a:t>Fuses, Blocks, and Holders</a:t>
            </a:r>
          </a:p>
        </p:txBody>
      </p:sp>
      <p:sp>
        <p:nvSpPr>
          <p:cNvPr id="18" name="TextBox 17"/>
          <p:cNvSpPr txBox="1"/>
          <p:nvPr/>
        </p:nvSpPr>
        <p:spPr>
          <a:xfrm>
            <a:off x="463805" y="2532577"/>
            <a:ext cx="285750" cy="276999"/>
          </a:xfrm>
          <a:prstGeom prst="rect">
            <a:avLst/>
          </a:prstGeom>
          <a:solidFill>
            <a:srgbClr val="007E3A"/>
          </a:solidFill>
          <a:ln w="12700">
            <a:noFill/>
          </a:ln>
        </p:spPr>
        <p:txBody>
          <a:bodyPr wrap="square" rtlCol="0">
            <a:spAutoFit/>
          </a:bodyPr>
          <a:lstStyle/>
          <a:p>
            <a:r>
              <a:rPr lang="en-US" sz="1200" b="1" dirty="0">
                <a:solidFill>
                  <a:schemeClr val="bg1"/>
                </a:solidFill>
              </a:rPr>
              <a:t>C</a:t>
            </a:r>
          </a:p>
        </p:txBody>
      </p:sp>
      <p:sp>
        <p:nvSpPr>
          <p:cNvPr id="23" name="TextBox 22"/>
          <p:cNvSpPr txBox="1"/>
          <p:nvPr/>
        </p:nvSpPr>
        <p:spPr>
          <a:xfrm>
            <a:off x="755328" y="2458300"/>
            <a:ext cx="2055366" cy="661720"/>
          </a:xfrm>
          <a:prstGeom prst="rect">
            <a:avLst/>
          </a:prstGeom>
          <a:noFill/>
        </p:spPr>
        <p:txBody>
          <a:bodyPr wrap="square" rtlCol="0">
            <a:spAutoFit/>
          </a:bodyPr>
          <a:lstStyle/>
          <a:p>
            <a:r>
              <a:rPr lang="en-US" sz="900" dirty="0"/>
              <a:t>Water Tower</a:t>
            </a:r>
          </a:p>
          <a:p>
            <a:r>
              <a:rPr lang="en-US" sz="900" dirty="0">
                <a:solidFill>
                  <a:schemeClr val="tx1">
                    <a:lumMod val="50000"/>
                    <a:lumOff val="50000"/>
                  </a:schemeClr>
                </a:solidFill>
              </a:rPr>
              <a:t>Motor Protection | Safety Relays</a:t>
            </a:r>
          </a:p>
          <a:p>
            <a:r>
              <a:rPr lang="en-US" sz="900" dirty="0">
                <a:solidFill>
                  <a:schemeClr val="tx1">
                    <a:lumMod val="50000"/>
                    <a:lumOff val="50000"/>
                  </a:schemeClr>
                </a:solidFill>
              </a:rPr>
              <a:t>Fuses, Blocks, and Holders</a:t>
            </a:r>
          </a:p>
          <a:p>
            <a:endParaRPr lang="en-US" sz="1000" dirty="0"/>
          </a:p>
        </p:txBody>
      </p:sp>
      <p:sp>
        <p:nvSpPr>
          <p:cNvPr id="19" name="TextBox 18"/>
          <p:cNvSpPr txBox="1"/>
          <p:nvPr/>
        </p:nvSpPr>
        <p:spPr>
          <a:xfrm>
            <a:off x="467734" y="949686"/>
            <a:ext cx="285750" cy="276999"/>
          </a:xfrm>
          <a:prstGeom prst="rect">
            <a:avLst/>
          </a:prstGeom>
          <a:solidFill>
            <a:srgbClr val="007E3A"/>
          </a:solidFill>
          <a:ln w="12700">
            <a:noFill/>
          </a:ln>
        </p:spPr>
        <p:txBody>
          <a:bodyPr wrap="square" rtlCol="0">
            <a:spAutoFit/>
          </a:bodyPr>
          <a:lstStyle/>
          <a:p>
            <a:r>
              <a:rPr lang="en-US" sz="1200" b="1" dirty="0">
                <a:solidFill>
                  <a:schemeClr val="bg1"/>
                </a:solidFill>
              </a:rPr>
              <a:t>A</a:t>
            </a:r>
          </a:p>
        </p:txBody>
      </p:sp>
      <p:sp>
        <p:nvSpPr>
          <p:cNvPr id="24" name="TextBox 23"/>
          <p:cNvSpPr txBox="1"/>
          <p:nvPr/>
        </p:nvSpPr>
        <p:spPr>
          <a:xfrm>
            <a:off x="756242" y="914385"/>
            <a:ext cx="2103581" cy="800219"/>
          </a:xfrm>
          <a:prstGeom prst="rect">
            <a:avLst/>
          </a:prstGeom>
          <a:noFill/>
        </p:spPr>
        <p:txBody>
          <a:bodyPr wrap="square" rtlCol="0">
            <a:spAutoFit/>
          </a:bodyPr>
          <a:lstStyle/>
          <a:p>
            <a:r>
              <a:rPr lang="en-US" sz="900" dirty="0"/>
              <a:t>Water Treatment</a:t>
            </a:r>
          </a:p>
          <a:p>
            <a:r>
              <a:rPr lang="en-US" sz="900" dirty="0">
                <a:solidFill>
                  <a:schemeClr val="tx1">
                    <a:lumMod val="50000"/>
                    <a:lumOff val="50000"/>
                  </a:schemeClr>
                </a:solidFill>
              </a:rPr>
              <a:t>Motor &amp; Pump Protection </a:t>
            </a:r>
          </a:p>
          <a:p>
            <a:r>
              <a:rPr lang="en-US" sz="900" dirty="0">
                <a:solidFill>
                  <a:schemeClr val="tx1">
                    <a:lumMod val="50000"/>
                    <a:lumOff val="50000"/>
                  </a:schemeClr>
                </a:solidFill>
              </a:rPr>
              <a:t>Flashers | UL Industrial Power Fuses, Blocks, and Holders | Transformers</a:t>
            </a:r>
          </a:p>
          <a:p>
            <a:endParaRPr lang="en-US" sz="1000" dirty="0"/>
          </a:p>
        </p:txBody>
      </p:sp>
      <p:sp>
        <p:nvSpPr>
          <p:cNvPr id="17" name="TextBox 16"/>
          <p:cNvSpPr txBox="1"/>
          <p:nvPr/>
        </p:nvSpPr>
        <p:spPr>
          <a:xfrm>
            <a:off x="457200" y="3898986"/>
            <a:ext cx="263238" cy="276999"/>
          </a:xfrm>
          <a:prstGeom prst="rect">
            <a:avLst/>
          </a:prstGeom>
          <a:solidFill>
            <a:srgbClr val="007E3A"/>
          </a:solidFill>
          <a:ln w="12700">
            <a:noFill/>
          </a:ln>
        </p:spPr>
        <p:txBody>
          <a:bodyPr wrap="square" rtlCol="0">
            <a:spAutoFit/>
          </a:bodyPr>
          <a:lstStyle/>
          <a:p>
            <a:r>
              <a:rPr lang="en-US" sz="1200" b="1" dirty="0">
                <a:solidFill>
                  <a:schemeClr val="bg1"/>
                </a:solidFill>
              </a:rPr>
              <a:t>E</a:t>
            </a:r>
          </a:p>
        </p:txBody>
      </p:sp>
      <p:sp>
        <p:nvSpPr>
          <p:cNvPr id="25" name="TextBox 24"/>
          <p:cNvSpPr txBox="1"/>
          <p:nvPr/>
        </p:nvSpPr>
        <p:spPr>
          <a:xfrm>
            <a:off x="746234" y="3858847"/>
            <a:ext cx="1783439" cy="646331"/>
          </a:xfrm>
          <a:prstGeom prst="rect">
            <a:avLst/>
          </a:prstGeom>
          <a:noFill/>
        </p:spPr>
        <p:txBody>
          <a:bodyPr wrap="square" rtlCol="0">
            <a:spAutoFit/>
          </a:bodyPr>
          <a:lstStyle/>
          <a:p>
            <a:r>
              <a:rPr lang="en-US" sz="900" dirty="0"/>
              <a:t>Odor Control Systems </a:t>
            </a:r>
          </a:p>
          <a:p>
            <a:r>
              <a:rPr lang="en-US" sz="900" dirty="0">
                <a:solidFill>
                  <a:schemeClr val="tx1">
                    <a:lumMod val="50000"/>
                    <a:lumOff val="50000"/>
                  </a:schemeClr>
                </a:solidFill>
              </a:rPr>
              <a:t>Motor &amp; Pump Protection</a:t>
            </a:r>
          </a:p>
          <a:p>
            <a:r>
              <a:rPr lang="en-US" sz="900" dirty="0">
                <a:solidFill>
                  <a:schemeClr val="tx1">
                    <a:lumMod val="50000"/>
                    <a:lumOff val="50000"/>
                  </a:schemeClr>
                </a:solidFill>
              </a:rPr>
              <a:t>Safety Relays | Flashers </a:t>
            </a:r>
          </a:p>
          <a:p>
            <a:r>
              <a:rPr lang="en-US" sz="900" dirty="0">
                <a:solidFill>
                  <a:schemeClr val="tx1">
                    <a:lumMod val="50000"/>
                    <a:lumOff val="50000"/>
                  </a:schemeClr>
                </a:solidFill>
              </a:rPr>
              <a:t>Fuses, Blocks, and Holders</a:t>
            </a:r>
          </a:p>
        </p:txBody>
      </p:sp>
      <p:sp>
        <p:nvSpPr>
          <p:cNvPr id="20" name="TextBox 19"/>
          <p:cNvSpPr txBox="1"/>
          <p:nvPr/>
        </p:nvSpPr>
        <p:spPr>
          <a:xfrm>
            <a:off x="465920" y="1606113"/>
            <a:ext cx="285750" cy="276999"/>
          </a:xfrm>
          <a:prstGeom prst="rect">
            <a:avLst/>
          </a:prstGeom>
          <a:solidFill>
            <a:srgbClr val="007E3A"/>
          </a:solidFill>
          <a:ln w="12700">
            <a:noFill/>
          </a:ln>
        </p:spPr>
        <p:txBody>
          <a:bodyPr wrap="square" rtlCol="0">
            <a:spAutoFit/>
          </a:bodyPr>
          <a:lstStyle/>
          <a:p>
            <a:r>
              <a:rPr lang="en-US" sz="1200" b="1" dirty="0">
                <a:solidFill>
                  <a:schemeClr val="bg1"/>
                </a:solidFill>
              </a:rPr>
              <a:t>B</a:t>
            </a:r>
          </a:p>
        </p:txBody>
      </p:sp>
      <p:sp>
        <p:nvSpPr>
          <p:cNvPr id="26" name="TextBox 25"/>
          <p:cNvSpPr txBox="1"/>
          <p:nvPr/>
        </p:nvSpPr>
        <p:spPr>
          <a:xfrm>
            <a:off x="754762" y="1570698"/>
            <a:ext cx="2125533" cy="1077218"/>
          </a:xfrm>
          <a:prstGeom prst="rect">
            <a:avLst/>
          </a:prstGeom>
          <a:noFill/>
        </p:spPr>
        <p:txBody>
          <a:bodyPr wrap="square" rtlCol="0">
            <a:spAutoFit/>
          </a:bodyPr>
          <a:lstStyle/>
          <a:p>
            <a:r>
              <a:rPr lang="en-US" sz="900" dirty="0"/>
              <a:t>Water Wells &amp; Pumping Stations </a:t>
            </a:r>
          </a:p>
          <a:p>
            <a:r>
              <a:rPr lang="en-US" sz="900" dirty="0">
                <a:solidFill>
                  <a:schemeClr val="tx1">
                    <a:lumMod val="50000"/>
                    <a:lumOff val="50000"/>
                  </a:schemeClr>
                </a:solidFill>
              </a:rPr>
              <a:t>Motor &amp; Pump Protection</a:t>
            </a:r>
          </a:p>
          <a:p>
            <a:r>
              <a:rPr lang="en-US" sz="900" dirty="0">
                <a:solidFill>
                  <a:schemeClr val="tx1">
                    <a:lumMod val="50000"/>
                    <a:lumOff val="50000"/>
                  </a:schemeClr>
                </a:solidFill>
              </a:rPr>
              <a:t>Safety Relays | Shock Protection  Flashers  |  UL Industrial Power Fuses, Blocks, and Holders |  Transformers</a:t>
            </a:r>
          </a:p>
          <a:p>
            <a:endParaRPr lang="en-US" sz="1000" dirty="0"/>
          </a:p>
        </p:txBody>
      </p:sp>
      <p:sp>
        <p:nvSpPr>
          <p:cNvPr id="27" name="TextBox 26"/>
          <p:cNvSpPr txBox="1"/>
          <p:nvPr/>
        </p:nvSpPr>
        <p:spPr>
          <a:xfrm>
            <a:off x="740883" y="2968185"/>
            <a:ext cx="2903077" cy="1077218"/>
          </a:xfrm>
          <a:prstGeom prst="rect">
            <a:avLst/>
          </a:prstGeom>
          <a:noFill/>
        </p:spPr>
        <p:txBody>
          <a:bodyPr wrap="square" rtlCol="0">
            <a:spAutoFit/>
          </a:bodyPr>
          <a:lstStyle/>
          <a:p>
            <a:r>
              <a:rPr lang="en-US" sz="900" dirty="0"/>
              <a:t>Freshwater Pumping Stations</a:t>
            </a:r>
          </a:p>
          <a:p>
            <a:r>
              <a:rPr lang="en-US" sz="900" dirty="0">
                <a:solidFill>
                  <a:schemeClr val="tx1">
                    <a:lumMod val="50000"/>
                    <a:lumOff val="50000"/>
                  </a:schemeClr>
                </a:solidFill>
              </a:rPr>
              <a:t>Motor &amp; Pump Protection   </a:t>
            </a:r>
          </a:p>
          <a:p>
            <a:r>
              <a:rPr lang="en-US" sz="900" dirty="0">
                <a:solidFill>
                  <a:schemeClr val="tx1">
                    <a:lumMod val="50000"/>
                    <a:lumOff val="50000"/>
                  </a:schemeClr>
                </a:solidFill>
              </a:rPr>
              <a:t>Alternating Relays | Flashers </a:t>
            </a:r>
          </a:p>
          <a:p>
            <a:r>
              <a:rPr lang="en-US" sz="900" dirty="0">
                <a:solidFill>
                  <a:schemeClr val="tx1">
                    <a:lumMod val="50000"/>
                    <a:lumOff val="50000"/>
                  </a:schemeClr>
                </a:solidFill>
              </a:rPr>
              <a:t>Time Delay Relays | Seal Leak Detectors </a:t>
            </a:r>
          </a:p>
          <a:p>
            <a:r>
              <a:rPr lang="en-US" sz="900" dirty="0">
                <a:solidFill>
                  <a:schemeClr val="tx1">
                    <a:lumMod val="50000"/>
                    <a:lumOff val="50000"/>
                  </a:schemeClr>
                </a:solidFill>
              </a:rPr>
              <a:t>Fuses, Blocks, and Holders</a:t>
            </a:r>
          </a:p>
          <a:p>
            <a:r>
              <a:rPr lang="en-US" sz="900" dirty="0">
                <a:solidFill>
                  <a:schemeClr val="tx1">
                    <a:lumMod val="50000"/>
                    <a:lumOff val="50000"/>
                  </a:schemeClr>
                </a:solidFill>
              </a:rPr>
              <a:t>Transformers | Capacitors</a:t>
            </a:r>
          </a:p>
          <a:p>
            <a:endParaRPr lang="en-US" sz="1000" dirty="0"/>
          </a:p>
        </p:txBody>
      </p:sp>
      <p:pic>
        <p:nvPicPr>
          <p:cNvPr id="22" name="Picture 21" descr="A model of a city&#10;&#10;Description automatically generated with low confidence">
            <a:extLst>
              <a:ext uri="{FF2B5EF4-FFF2-40B4-BE49-F238E27FC236}">
                <a16:creationId xmlns:a16="http://schemas.microsoft.com/office/drawing/2014/main" id="{6BAAC245-53D0-4778-A348-C66E13A12B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3964" b="3627"/>
          <a:stretch/>
        </p:blipFill>
        <p:spPr>
          <a:xfrm>
            <a:off x="2838787" y="1119011"/>
            <a:ext cx="6305213" cy="3985533"/>
          </a:xfrm>
          <a:prstGeom prst="rect">
            <a:avLst/>
          </a:prstGeom>
        </p:spPr>
      </p:pic>
    </p:spTree>
    <p:extLst>
      <p:ext uri="{BB962C8B-B14F-4D97-AF65-F5344CB8AC3E}">
        <p14:creationId xmlns:p14="http://schemas.microsoft.com/office/powerpoint/2010/main" val="3037066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10518" y="1781100"/>
            <a:ext cx="5023792" cy="3349194"/>
          </a:xfrm>
          <a:prstGeom prst="rect">
            <a:avLst/>
          </a:prstGeom>
        </p:spPr>
      </p:pic>
      <p:sp>
        <p:nvSpPr>
          <p:cNvPr id="2" name="Title 1"/>
          <p:cNvSpPr>
            <a:spLocks noGrp="1"/>
          </p:cNvSpPr>
          <p:nvPr>
            <p:ph type="title"/>
          </p:nvPr>
        </p:nvSpPr>
        <p:spPr/>
        <p:txBody>
          <a:bodyPr/>
          <a:lstStyle/>
          <a:p>
            <a:r>
              <a:rPr lang="en-US" dirty="0"/>
              <a:t>Protection for Storm-Water Pumping Stations</a:t>
            </a:r>
          </a:p>
        </p:txBody>
      </p:sp>
      <p:sp>
        <p:nvSpPr>
          <p:cNvPr id="79" name="TextBox 78"/>
          <p:cNvSpPr txBox="1"/>
          <p:nvPr/>
        </p:nvSpPr>
        <p:spPr>
          <a:xfrm>
            <a:off x="387755" y="2671379"/>
            <a:ext cx="1942943" cy="307777"/>
          </a:xfrm>
          <a:prstGeom prst="rect">
            <a:avLst/>
          </a:prstGeom>
          <a:solidFill>
            <a:srgbClr val="42469D"/>
          </a:solidFill>
        </p:spPr>
        <p:txBody>
          <a:bodyPr wrap="square" rtlCol="0">
            <a:spAutoFit/>
          </a:bodyPr>
          <a:lstStyle/>
          <a:p>
            <a:pPr algn="ctr"/>
            <a:r>
              <a:rPr lang="en-US" sz="1400" dirty="0">
                <a:solidFill>
                  <a:schemeClr val="bg1"/>
                </a:solidFill>
              </a:rPr>
              <a:t>Notification</a:t>
            </a:r>
          </a:p>
        </p:txBody>
      </p:sp>
      <p:sp>
        <p:nvSpPr>
          <p:cNvPr id="83" name="Rectangle 82"/>
          <p:cNvSpPr/>
          <p:nvPr/>
        </p:nvSpPr>
        <p:spPr>
          <a:xfrm>
            <a:off x="1416298" y="3031772"/>
            <a:ext cx="914400"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83"/>
          <p:cNvSpPr/>
          <p:nvPr/>
        </p:nvSpPr>
        <p:spPr>
          <a:xfrm>
            <a:off x="1414997" y="3982354"/>
            <a:ext cx="91570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42469D"/>
                </a:solidFill>
              </a:rPr>
              <a:t>Seal Leak Detectors</a:t>
            </a:r>
          </a:p>
        </p:txBody>
      </p:sp>
      <p:pic>
        <p:nvPicPr>
          <p:cNvPr id="92" name="Picture 9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77174" y="3132658"/>
            <a:ext cx="579811" cy="712166"/>
          </a:xfrm>
          <a:prstGeom prst="rect">
            <a:avLst/>
          </a:prstGeom>
        </p:spPr>
      </p:pic>
      <p:sp>
        <p:nvSpPr>
          <p:cNvPr id="52" name="TextBox 51"/>
          <p:cNvSpPr txBox="1"/>
          <p:nvPr/>
        </p:nvSpPr>
        <p:spPr>
          <a:xfrm>
            <a:off x="363608" y="869787"/>
            <a:ext cx="7565004" cy="307777"/>
          </a:xfrm>
          <a:prstGeom prst="rect">
            <a:avLst/>
          </a:prstGeom>
          <a:solidFill>
            <a:srgbClr val="77787B"/>
          </a:solidFill>
          <a:ln>
            <a:solidFill>
              <a:srgbClr val="77787B"/>
            </a:solidFill>
          </a:ln>
        </p:spPr>
        <p:txBody>
          <a:bodyPr wrap="square" rtlCol="0">
            <a:spAutoFit/>
          </a:bodyPr>
          <a:lstStyle/>
          <a:p>
            <a:pPr algn="ctr"/>
            <a:r>
              <a:rPr lang="en-US" sz="1400" dirty="0">
                <a:solidFill>
                  <a:schemeClr val="bg1"/>
                </a:solidFill>
              </a:rPr>
              <a:t>Pump</a:t>
            </a:r>
          </a:p>
        </p:txBody>
      </p:sp>
      <p:sp>
        <p:nvSpPr>
          <p:cNvPr id="42" name="Rectangle 41"/>
          <p:cNvSpPr/>
          <p:nvPr/>
        </p:nvSpPr>
        <p:spPr>
          <a:xfrm>
            <a:off x="6065710" y="1211099"/>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p:cNvSpPr/>
          <p:nvPr/>
        </p:nvSpPr>
        <p:spPr>
          <a:xfrm>
            <a:off x="6022086" y="2157959"/>
            <a:ext cx="99719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UL Class Fuses</a:t>
            </a:r>
          </a:p>
        </p:txBody>
      </p:sp>
      <p:sp>
        <p:nvSpPr>
          <p:cNvPr id="44" name="Rectangle 43"/>
          <p:cNvSpPr/>
          <p:nvPr/>
        </p:nvSpPr>
        <p:spPr>
          <a:xfrm>
            <a:off x="1311070" y="1207634"/>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p:cNvSpPr/>
          <p:nvPr/>
        </p:nvSpPr>
        <p:spPr>
          <a:xfrm>
            <a:off x="1278008" y="2151743"/>
            <a:ext cx="956049"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Enhanced Overload Relay</a:t>
            </a:r>
          </a:p>
        </p:txBody>
      </p:sp>
      <p:sp>
        <p:nvSpPr>
          <p:cNvPr id="46" name="Rectangle 45"/>
          <p:cNvSpPr/>
          <p:nvPr/>
        </p:nvSpPr>
        <p:spPr>
          <a:xfrm>
            <a:off x="2259358" y="1207634"/>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2202970" y="2157959"/>
            <a:ext cx="105316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Voltage Monitors</a:t>
            </a:r>
          </a:p>
        </p:txBody>
      </p:sp>
      <p:sp>
        <p:nvSpPr>
          <p:cNvPr id="48" name="Rectangle 47"/>
          <p:cNvSpPr/>
          <p:nvPr/>
        </p:nvSpPr>
        <p:spPr>
          <a:xfrm>
            <a:off x="4167448" y="1211099"/>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p:cNvSpPr/>
          <p:nvPr/>
        </p:nvSpPr>
        <p:spPr>
          <a:xfrm>
            <a:off x="4099882" y="2157959"/>
            <a:ext cx="105102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Pump Controllers / Liquid Level</a:t>
            </a:r>
          </a:p>
        </p:txBody>
      </p:sp>
      <p:sp>
        <p:nvSpPr>
          <p:cNvPr id="50" name="Rectangle 49"/>
          <p:cNvSpPr/>
          <p:nvPr/>
        </p:nvSpPr>
        <p:spPr>
          <a:xfrm>
            <a:off x="5117208" y="1211099"/>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p:cNvSpPr/>
          <p:nvPr/>
        </p:nvSpPr>
        <p:spPr>
          <a:xfrm>
            <a:off x="5115790" y="2157959"/>
            <a:ext cx="93236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Time Delay Relays</a:t>
            </a:r>
          </a:p>
        </p:txBody>
      </p:sp>
      <p:sp>
        <p:nvSpPr>
          <p:cNvPr id="57" name="Rectangle 56"/>
          <p:cNvSpPr/>
          <p:nvPr/>
        </p:nvSpPr>
        <p:spPr>
          <a:xfrm>
            <a:off x="363608" y="1207634"/>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8" name="Picture 57"/>
          <p:cNvPicPr>
            <a:picLocks noChangeAspect="1"/>
          </p:cNvPicPr>
          <p:nvPr/>
        </p:nvPicPr>
        <p:blipFill rotWithShape="1">
          <a:blip r:embed="rId4" cstate="print">
            <a:extLst>
              <a:ext uri="{28A0092B-C50C-407E-A947-70E740481C1C}">
                <a14:useLocalDpi xmlns:a14="http://schemas.microsoft.com/office/drawing/2010/main"/>
              </a:ext>
            </a:extLst>
          </a:blip>
          <a:srcRect b="-16052"/>
          <a:stretch/>
        </p:blipFill>
        <p:spPr>
          <a:xfrm>
            <a:off x="5198771" y="1468951"/>
            <a:ext cx="363579" cy="414370"/>
          </a:xfrm>
          <a:prstGeom prst="rect">
            <a:avLst/>
          </a:prstGeom>
        </p:spPr>
      </p:pic>
      <p:sp>
        <p:nvSpPr>
          <p:cNvPr id="59" name="Rectangle 58"/>
          <p:cNvSpPr/>
          <p:nvPr/>
        </p:nvSpPr>
        <p:spPr>
          <a:xfrm>
            <a:off x="3210395" y="1211099"/>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59"/>
          <p:cNvSpPr/>
          <p:nvPr/>
        </p:nvSpPr>
        <p:spPr>
          <a:xfrm>
            <a:off x="261745" y="2151743"/>
            <a:ext cx="1097482"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Bluetooth Enabled Overload Relay</a:t>
            </a:r>
          </a:p>
        </p:txBody>
      </p:sp>
      <p:sp>
        <p:nvSpPr>
          <p:cNvPr id="61" name="Rectangle 60"/>
          <p:cNvSpPr/>
          <p:nvPr/>
        </p:nvSpPr>
        <p:spPr>
          <a:xfrm>
            <a:off x="3170816" y="2157959"/>
            <a:ext cx="104479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Alternating Relay</a:t>
            </a:r>
          </a:p>
        </p:txBody>
      </p:sp>
      <p:grpSp>
        <p:nvGrpSpPr>
          <p:cNvPr id="63" name="Group 62"/>
          <p:cNvGrpSpPr/>
          <p:nvPr/>
        </p:nvGrpSpPr>
        <p:grpSpPr>
          <a:xfrm>
            <a:off x="6150872" y="1351521"/>
            <a:ext cx="737417" cy="752238"/>
            <a:chOff x="6169311" y="1391089"/>
            <a:chExt cx="737417" cy="752238"/>
          </a:xfrm>
        </p:grpSpPr>
        <p:pic>
          <p:nvPicPr>
            <p:cNvPr id="64" name="Picture 2" descr="Picture 1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26473" y="1391089"/>
              <a:ext cx="580255" cy="684128"/>
            </a:xfrm>
            <a:prstGeom prst="rect">
              <a:avLst/>
            </a:prstGeom>
            <a:noFill/>
            <a:ln w="9525">
              <a:noFill/>
              <a:miter lim="800000"/>
              <a:headEnd/>
              <a:tailEnd/>
            </a:ln>
          </p:spPr>
        </p:pic>
        <p:pic>
          <p:nvPicPr>
            <p:cNvPr id="65" name="Picture 7" descr="CCMR60"/>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69311" y="1831383"/>
              <a:ext cx="145256" cy="311944"/>
            </a:xfrm>
            <a:prstGeom prst="rect">
              <a:avLst/>
            </a:prstGeom>
            <a:noFill/>
            <a:ln w="9525">
              <a:noFill/>
              <a:miter lim="800000"/>
              <a:headEnd/>
              <a:tailEnd/>
            </a:ln>
          </p:spPr>
        </p:pic>
      </p:grpSp>
      <p:sp>
        <p:nvSpPr>
          <p:cNvPr id="66" name="Rectangle 65"/>
          <p:cNvSpPr/>
          <p:nvPr/>
        </p:nvSpPr>
        <p:spPr>
          <a:xfrm>
            <a:off x="7014212" y="1211099"/>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6" name="Picture 28" descr="Fuseblock1.jpg"/>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532280" y="1421573"/>
            <a:ext cx="364228" cy="425950"/>
          </a:xfrm>
          <a:prstGeom prst="rect">
            <a:avLst/>
          </a:prstGeom>
          <a:noFill/>
          <a:ln w="9525">
            <a:noFill/>
            <a:miter lim="800000"/>
            <a:headEnd/>
            <a:tailEnd/>
          </a:ln>
        </p:spPr>
      </p:pic>
      <p:pic>
        <p:nvPicPr>
          <p:cNvPr id="97" name="Picture 5" descr="FuseCover_J_OneOff.jpg"/>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056265" y="1539480"/>
            <a:ext cx="462627" cy="362653"/>
          </a:xfrm>
          <a:prstGeom prst="rect">
            <a:avLst/>
          </a:prstGeom>
          <a:noFill/>
          <a:ln w="9525">
            <a:noFill/>
            <a:miter lim="800000"/>
            <a:headEnd/>
            <a:tailEnd/>
          </a:ln>
        </p:spPr>
      </p:pic>
      <p:sp>
        <p:nvSpPr>
          <p:cNvPr id="98" name="Rectangle 97"/>
          <p:cNvSpPr/>
          <p:nvPr/>
        </p:nvSpPr>
        <p:spPr>
          <a:xfrm>
            <a:off x="6954446" y="2157959"/>
            <a:ext cx="100756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LF Series Blocks &amp; Covers</a:t>
            </a:r>
          </a:p>
        </p:txBody>
      </p:sp>
      <p:pic>
        <p:nvPicPr>
          <p:cNvPr id="99" name="Picture 98"/>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39167" y="1253811"/>
            <a:ext cx="626599" cy="782109"/>
          </a:xfrm>
          <a:prstGeom prst="rect">
            <a:avLst/>
          </a:prstGeom>
        </p:spPr>
      </p:pic>
      <p:pic>
        <p:nvPicPr>
          <p:cNvPr id="100" name="Picture 99"/>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2385599" y="1287083"/>
            <a:ext cx="643464" cy="712166"/>
          </a:xfrm>
          <a:prstGeom prst="rect">
            <a:avLst/>
          </a:prstGeom>
        </p:spPr>
      </p:pic>
      <p:pic>
        <p:nvPicPr>
          <p:cNvPr id="101" name="Picture 100"/>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318723" y="1327100"/>
            <a:ext cx="718549" cy="718549"/>
          </a:xfrm>
          <a:prstGeom prst="rect">
            <a:avLst/>
          </a:prstGeom>
        </p:spPr>
      </p:pic>
      <p:pic>
        <p:nvPicPr>
          <p:cNvPr id="102" name="Picture 101"/>
          <p:cNvPicPr>
            <a:picLocks noChangeAspect="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338465" y="1262195"/>
            <a:ext cx="593305" cy="784762"/>
          </a:xfrm>
          <a:prstGeom prst="rect">
            <a:avLst/>
          </a:prstGeom>
        </p:spPr>
      </p:pic>
      <p:pic>
        <p:nvPicPr>
          <p:cNvPr id="103" name="Picture 102"/>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288487" y="1322110"/>
            <a:ext cx="914483" cy="682867"/>
          </a:xfrm>
          <a:prstGeom prst="rect">
            <a:avLst/>
          </a:prstGeom>
        </p:spPr>
      </p:pic>
      <p:pic>
        <p:nvPicPr>
          <p:cNvPr id="104" name="Picture 103"/>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5568098" y="1458184"/>
            <a:ext cx="368775" cy="397142"/>
          </a:xfrm>
          <a:prstGeom prst="rect">
            <a:avLst/>
          </a:prstGeom>
        </p:spPr>
      </p:pic>
      <p:sp>
        <p:nvSpPr>
          <p:cNvPr id="133" name="Rectangle 132"/>
          <p:cNvSpPr/>
          <p:nvPr/>
        </p:nvSpPr>
        <p:spPr>
          <a:xfrm>
            <a:off x="395988" y="3037896"/>
            <a:ext cx="914400"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p:cNvSpPr/>
          <p:nvPr/>
        </p:nvSpPr>
        <p:spPr>
          <a:xfrm>
            <a:off x="395988" y="3966539"/>
            <a:ext cx="90437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42469D"/>
                </a:solidFill>
              </a:rPr>
              <a:t>Flashers</a:t>
            </a:r>
          </a:p>
        </p:txBody>
      </p:sp>
      <p:pic>
        <p:nvPicPr>
          <p:cNvPr id="135" name="Picture 134"/>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427730" y="3065276"/>
            <a:ext cx="842348" cy="842348"/>
          </a:xfrm>
          <a:prstGeom prst="rect">
            <a:avLst/>
          </a:prstGeom>
        </p:spPr>
      </p:pic>
      <p:sp>
        <p:nvSpPr>
          <p:cNvPr id="40" name="Rectangle 39">
            <a:extLst>
              <a:ext uri="{FF2B5EF4-FFF2-40B4-BE49-F238E27FC236}">
                <a16:creationId xmlns:a16="http://schemas.microsoft.com/office/drawing/2014/main" id="{32F9ACFA-CE74-47BE-8F0B-FAE840A3839C}"/>
              </a:ext>
            </a:extLst>
          </p:cNvPr>
          <p:cNvSpPr/>
          <p:nvPr/>
        </p:nvSpPr>
        <p:spPr>
          <a:xfrm>
            <a:off x="2477208" y="3022889"/>
            <a:ext cx="914400"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4DA01682-071B-4F9F-9929-716B4128C6FD}"/>
              </a:ext>
            </a:extLst>
          </p:cNvPr>
          <p:cNvSpPr txBox="1"/>
          <p:nvPr/>
        </p:nvSpPr>
        <p:spPr>
          <a:xfrm>
            <a:off x="2465704" y="2675509"/>
            <a:ext cx="1872761" cy="307777"/>
          </a:xfrm>
          <a:prstGeom prst="rect">
            <a:avLst/>
          </a:prstGeom>
          <a:solidFill>
            <a:srgbClr val="007E3A"/>
          </a:solidFill>
        </p:spPr>
        <p:txBody>
          <a:bodyPr wrap="square" rtlCol="0">
            <a:spAutoFit/>
          </a:bodyPr>
          <a:lstStyle/>
          <a:p>
            <a:pPr algn="ctr"/>
            <a:r>
              <a:rPr lang="en-US" sz="1400" dirty="0">
                <a:solidFill>
                  <a:schemeClr val="bg1"/>
                </a:solidFill>
              </a:rPr>
              <a:t>Control</a:t>
            </a:r>
          </a:p>
        </p:txBody>
      </p:sp>
      <p:sp>
        <p:nvSpPr>
          <p:cNvPr id="53" name="Rectangle 52">
            <a:extLst>
              <a:ext uri="{FF2B5EF4-FFF2-40B4-BE49-F238E27FC236}">
                <a16:creationId xmlns:a16="http://schemas.microsoft.com/office/drawing/2014/main" id="{339F55D7-5637-4A56-8B1E-392180D0D67E}"/>
              </a:ext>
            </a:extLst>
          </p:cNvPr>
          <p:cNvSpPr/>
          <p:nvPr/>
        </p:nvSpPr>
        <p:spPr>
          <a:xfrm>
            <a:off x="2477208" y="3964972"/>
            <a:ext cx="90437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007E3A"/>
                </a:solidFill>
              </a:rPr>
              <a:t>Capacitors</a:t>
            </a:r>
          </a:p>
        </p:txBody>
      </p:sp>
      <p:sp>
        <p:nvSpPr>
          <p:cNvPr id="54" name="Rectangle 53">
            <a:extLst>
              <a:ext uri="{FF2B5EF4-FFF2-40B4-BE49-F238E27FC236}">
                <a16:creationId xmlns:a16="http://schemas.microsoft.com/office/drawing/2014/main" id="{19B6A882-C2BA-4133-9593-E62B4FD5178A}"/>
              </a:ext>
            </a:extLst>
          </p:cNvPr>
          <p:cNvSpPr/>
          <p:nvPr/>
        </p:nvSpPr>
        <p:spPr>
          <a:xfrm>
            <a:off x="3424065" y="3022889"/>
            <a:ext cx="914400"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5E1217D0-BC4A-4D65-B4D5-4291AA5AF2E4}"/>
              </a:ext>
            </a:extLst>
          </p:cNvPr>
          <p:cNvSpPr/>
          <p:nvPr/>
        </p:nvSpPr>
        <p:spPr>
          <a:xfrm>
            <a:off x="3424065" y="3982354"/>
            <a:ext cx="91440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007E3A"/>
                </a:solidFill>
              </a:rPr>
              <a:t>Transformers</a:t>
            </a:r>
          </a:p>
        </p:txBody>
      </p:sp>
      <p:pic>
        <p:nvPicPr>
          <p:cNvPr id="56" name="Picture 55" descr="A picture containing text, watch&#10;&#10;Description automatically generated">
            <a:extLst>
              <a:ext uri="{FF2B5EF4-FFF2-40B4-BE49-F238E27FC236}">
                <a16:creationId xmlns:a16="http://schemas.microsoft.com/office/drawing/2014/main" id="{00DDFDB4-FC3F-4833-80C5-46E5CA9DE3E7}"/>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t="17692" b="22398"/>
          <a:stretch/>
        </p:blipFill>
        <p:spPr>
          <a:xfrm>
            <a:off x="3440434" y="3336663"/>
            <a:ext cx="855096" cy="384216"/>
          </a:xfrm>
          <a:prstGeom prst="rect">
            <a:avLst/>
          </a:prstGeom>
        </p:spPr>
      </p:pic>
      <p:pic>
        <p:nvPicPr>
          <p:cNvPr id="62" name="Picture 61" descr="A picture containing text, cup, counter, blender&#10;&#10;Description automatically generated">
            <a:extLst>
              <a:ext uri="{FF2B5EF4-FFF2-40B4-BE49-F238E27FC236}">
                <a16:creationId xmlns:a16="http://schemas.microsoft.com/office/drawing/2014/main" id="{53FE206A-32CD-408B-B198-FCC0DB6CC99E}"/>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r="52168"/>
          <a:stretch/>
        </p:blipFill>
        <p:spPr>
          <a:xfrm>
            <a:off x="2639827" y="3087180"/>
            <a:ext cx="530326" cy="831542"/>
          </a:xfrm>
          <a:prstGeom prst="rect">
            <a:avLst/>
          </a:prstGeom>
        </p:spPr>
      </p:pic>
    </p:spTree>
    <p:extLst>
      <p:ext uri="{BB962C8B-B14F-4D97-AF65-F5344CB8AC3E}">
        <p14:creationId xmlns:p14="http://schemas.microsoft.com/office/powerpoint/2010/main" val="3806800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63373" y="1546348"/>
            <a:ext cx="4805488" cy="3601708"/>
          </a:xfrm>
          <a:prstGeom prst="rect">
            <a:avLst/>
          </a:prstGeom>
        </p:spPr>
      </p:pic>
      <p:sp>
        <p:nvSpPr>
          <p:cNvPr id="2" name="Title 1"/>
          <p:cNvSpPr>
            <a:spLocks noGrp="1"/>
          </p:cNvSpPr>
          <p:nvPr>
            <p:ph type="title"/>
          </p:nvPr>
        </p:nvSpPr>
        <p:spPr/>
        <p:txBody>
          <a:bodyPr/>
          <a:lstStyle/>
          <a:p>
            <a:r>
              <a:rPr lang="en-US" dirty="0"/>
              <a:t>Protection for Water and Wastewater Treatment</a:t>
            </a:r>
          </a:p>
        </p:txBody>
      </p:sp>
      <p:sp>
        <p:nvSpPr>
          <p:cNvPr id="60" name="TextBox 59"/>
          <p:cNvSpPr txBox="1"/>
          <p:nvPr/>
        </p:nvSpPr>
        <p:spPr>
          <a:xfrm>
            <a:off x="340357" y="837932"/>
            <a:ext cx="8515537" cy="307777"/>
          </a:xfrm>
          <a:prstGeom prst="rect">
            <a:avLst/>
          </a:prstGeom>
          <a:solidFill>
            <a:srgbClr val="77787B"/>
          </a:solidFill>
          <a:ln>
            <a:solidFill>
              <a:srgbClr val="77787B"/>
            </a:solidFill>
          </a:ln>
        </p:spPr>
        <p:txBody>
          <a:bodyPr wrap="square" rtlCol="0">
            <a:spAutoFit/>
          </a:bodyPr>
          <a:lstStyle/>
          <a:p>
            <a:pPr algn="ctr"/>
            <a:r>
              <a:rPr lang="en-US" sz="1400" dirty="0">
                <a:solidFill>
                  <a:schemeClr val="bg1"/>
                </a:solidFill>
              </a:rPr>
              <a:t>Motor and Pump</a:t>
            </a:r>
          </a:p>
        </p:txBody>
      </p:sp>
      <p:sp>
        <p:nvSpPr>
          <p:cNvPr id="12" name="Rectangle 11"/>
          <p:cNvSpPr/>
          <p:nvPr/>
        </p:nvSpPr>
        <p:spPr>
          <a:xfrm>
            <a:off x="2282586" y="3027876"/>
            <a:ext cx="917146" cy="935106"/>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2272437" y="3997355"/>
            <a:ext cx="920095"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1D7690"/>
                </a:solidFill>
              </a:rPr>
              <a:t>Industrial GFCI </a:t>
            </a:r>
          </a:p>
        </p:txBody>
      </p:sp>
      <p:pic>
        <p:nvPicPr>
          <p:cNvPr id="18" name="Picture 2"/>
          <p:cNvPicPr>
            <a:picLocks noGrp="1" noChangeAspect="1" noChangeArrowheads="1"/>
          </p:cNvPicPr>
          <p:nvPr>
            <p:ph idx="1"/>
          </p:nvPr>
        </p:nvPicPr>
        <p:blipFill>
          <a:blip r:embed="rId4" cstate="screen">
            <a:extLst>
              <a:ext uri="{28A0092B-C50C-407E-A947-70E740481C1C}">
                <a14:useLocalDpi xmlns:a14="http://schemas.microsoft.com/office/drawing/2010/main"/>
              </a:ext>
            </a:extLst>
          </a:blip>
          <a:srcRect/>
          <a:stretch>
            <a:fillRect/>
          </a:stretch>
        </p:blipFill>
        <p:spPr bwMode="auto">
          <a:xfrm>
            <a:off x="2388830" y="3149752"/>
            <a:ext cx="727472" cy="748904"/>
          </a:xfrm>
        </p:spPr>
      </p:pic>
      <p:sp>
        <p:nvSpPr>
          <p:cNvPr id="102" name="Rectangle 101"/>
          <p:cNvSpPr/>
          <p:nvPr/>
        </p:nvSpPr>
        <p:spPr>
          <a:xfrm>
            <a:off x="6042459"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Rectangle 102"/>
          <p:cNvSpPr/>
          <p:nvPr/>
        </p:nvSpPr>
        <p:spPr>
          <a:xfrm>
            <a:off x="5998835" y="2146686"/>
            <a:ext cx="99719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UL Class Fuses</a:t>
            </a:r>
          </a:p>
        </p:txBody>
      </p:sp>
      <p:sp>
        <p:nvSpPr>
          <p:cNvPr id="104" name="Rectangle 103"/>
          <p:cNvSpPr/>
          <p:nvPr/>
        </p:nvSpPr>
        <p:spPr>
          <a:xfrm>
            <a:off x="1287819" y="11963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1254757" y="2140470"/>
            <a:ext cx="956049"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Enhanced Overload Relay</a:t>
            </a:r>
          </a:p>
        </p:txBody>
      </p:sp>
      <p:sp>
        <p:nvSpPr>
          <p:cNvPr id="106" name="Rectangle 105"/>
          <p:cNvSpPr/>
          <p:nvPr/>
        </p:nvSpPr>
        <p:spPr>
          <a:xfrm>
            <a:off x="2236107" y="11963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Rectangle 106"/>
          <p:cNvSpPr/>
          <p:nvPr/>
        </p:nvSpPr>
        <p:spPr>
          <a:xfrm>
            <a:off x="2179719" y="2146686"/>
            <a:ext cx="105316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Voltage Monitors</a:t>
            </a:r>
          </a:p>
        </p:txBody>
      </p:sp>
      <p:sp>
        <p:nvSpPr>
          <p:cNvPr id="108" name="Rectangle 107"/>
          <p:cNvSpPr/>
          <p:nvPr/>
        </p:nvSpPr>
        <p:spPr>
          <a:xfrm>
            <a:off x="4144197"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4076631" y="2146686"/>
            <a:ext cx="105102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Pump Controllers / Liquid Level</a:t>
            </a:r>
          </a:p>
        </p:txBody>
      </p:sp>
      <p:sp>
        <p:nvSpPr>
          <p:cNvPr id="110" name="Rectangle 109"/>
          <p:cNvSpPr/>
          <p:nvPr/>
        </p:nvSpPr>
        <p:spPr>
          <a:xfrm>
            <a:off x="5093957"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5092539" y="2146686"/>
            <a:ext cx="93236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Time Delay Relays</a:t>
            </a:r>
          </a:p>
        </p:txBody>
      </p:sp>
      <p:sp>
        <p:nvSpPr>
          <p:cNvPr id="112" name="Rectangle 111"/>
          <p:cNvSpPr/>
          <p:nvPr/>
        </p:nvSpPr>
        <p:spPr>
          <a:xfrm>
            <a:off x="340357" y="11963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3" name="Picture 112"/>
          <p:cNvPicPr>
            <a:picLocks noChangeAspect="1"/>
          </p:cNvPicPr>
          <p:nvPr/>
        </p:nvPicPr>
        <p:blipFill rotWithShape="1">
          <a:blip r:embed="rId5" cstate="print">
            <a:extLst>
              <a:ext uri="{28A0092B-C50C-407E-A947-70E740481C1C}">
                <a14:useLocalDpi xmlns:a14="http://schemas.microsoft.com/office/drawing/2010/main"/>
              </a:ext>
            </a:extLst>
          </a:blip>
          <a:srcRect b="-16052"/>
          <a:stretch/>
        </p:blipFill>
        <p:spPr>
          <a:xfrm>
            <a:off x="5175520" y="1457678"/>
            <a:ext cx="363579" cy="414370"/>
          </a:xfrm>
          <a:prstGeom prst="rect">
            <a:avLst/>
          </a:prstGeom>
        </p:spPr>
      </p:pic>
      <p:sp>
        <p:nvSpPr>
          <p:cNvPr id="114" name="Rectangle 113"/>
          <p:cNvSpPr/>
          <p:nvPr/>
        </p:nvSpPr>
        <p:spPr>
          <a:xfrm>
            <a:off x="3187144"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114"/>
          <p:cNvSpPr/>
          <p:nvPr/>
        </p:nvSpPr>
        <p:spPr>
          <a:xfrm>
            <a:off x="238494" y="2140470"/>
            <a:ext cx="1097482"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Bluetooth Enabled Overload Relay</a:t>
            </a:r>
          </a:p>
        </p:txBody>
      </p:sp>
      <p:sp>
        <p:nvSpPr>
          <p:cNvPr id="116" name="Rectangle 115"/>
          <p:cNvSpPr/>
          <p:nvPr/>
        </p:nvSpPr>
        <p:spPr>
          <a:xfrm>
            <a:off x="3147565" y="2146686"/>
            <a:ext cx="104479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Alternating Relay</a:t>
            </a:r>
          </a:p>
        </p:txBody>
      </p:sp>
      <p:grpSp>
        <p:nvGrpSpPr>
          <p:cNvPr id="117" name="Group 116"/>
          <p:cNvGrpSpPr/>
          <p:nvPr/>
        </p:nvGrpSpPr>
        <p:grpSpPr>
          <a:xfrm>
            <a:off x="6127621" y="1340248"/>
            <a:ext cx="737417" cy="752238"/>
            <a:chOff x="6169311" y="1391089"/>
            <a:chExt cx="737417" cy="752238"/>
          </a:xfrm>
        </p:grpSpPr>
        <p:pic>
          <p:nvPicPr>
            <p:cNvPr id="118" name="Picture 2" descr="Picture 12"/>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326473" y="1391089"/>
              <a:ext cx="580255" cy="684128"/>
            </a:xfrm>
            <a:prstGeom prst="rect">
              <a:avLst/>
            </a:prstGeom>
            <a:noFill/>
            <a:ln w="9525">
              <a:noFill/>
              <a:miter lim="800000"/>
              <a:headEnd/>
              <a:tailEnd/>
            </a:ln>
          </p:spPr>
        </p:pic>
        <p:pic>
          <p:nvPicPr>
            <p:cNvPr id="119" name="Picture 7" descr="CCMR60"/>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169311" y="1831383"/>
              <a:ext cx="145256" cy="311944"/>
            </a:xfrm>
            <a:prstGeom prst="rect">
              <a:avLst/>
            </a:prstGeom>
            <a:noFill/>
            <a:ln w="9525">
              <a:noFill/>
              <a:miter lim="800000"/>
              <a:headEnd/>
              <a:tailEnd/>
            </a:ln>
          </p:spPr>
        </p:pic>
      </p:grpSp>
      <p:sp>
        <p:nvSpPr>
          <p:cNvPr id="120" name="Rectangle 119"/>
          <p:cNvSpPr/>
          <p:nvPr/>
        </p:nvSpPr>
        <p:spPr>
          <a:xfrm>
            <a:off x="7941494"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Rectangle 120"/>
          <p:cNvSpPr/>
          <p:nvPr/>
        </p:nvSpPr>
        <p:spPr>
          <a:xfrm>
            <a:off x="7923453" y="2146686"/>
            <a:ext cx="109823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Power Distribution Blocks</a:t>
            </a:r>
          </a:p>
        </p:txBody>
      </p:sp>
      <p:sp>
        <p:nvSpPr>
          <p:cNvPr id="122" name="Rectangle 121"/>
          <p:cNvSpPr/>
          <p:nvPr/>
        </p:nvSpPr>
        <p:spPr>
          <a:xfrm>
            <a:off x="6990961"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3" name="Picture 28" descr="Fuseblock1.jpg"/>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509029" y="1410300"/>
            <a:ext cx="364228" cy="425950"/>
          </a:xfrm>
          <a:prstGeom prst="rect">
            <a:avLst/>
          </a:prstGeom>
          <a:noFill/>
          <a:ln w="9525">
            <a:noFill/>
            <a:miter lim="800000"/>
            <a:headEnd/>
            <a:tailEnd/>
          </a:ln>
        </p:spPr>
      </p:pic>
      <p:pic>
        <p:nvPicPr>
          <p:cNvPr id="124" name="Picture 5" descr="FuseCover_J_OneOff.jpg"/>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033014" y="1528207"/>
            <a:ext cx="462627" cy="362653"/>
          </a:xfrm>
          <a:prstGeom prst="rect">
            <a:avLst/>
          </a:prstGeom>
          <a:noFill/>
          <a:ln w="9525">
            <a:noFill/>
            <a:miter lim="800000"/>
            <a:headEnd/>
            <a:tailEnd/>
          </a:ln>
        </p:spPr>
      </p:pic>
      <p:sp>
        <p:nvSpPr>
          <p:cNvPr id="125" name="Rectangle 124"/>
          <p:cNvSpPr/>
          <p:nvPr/>
        </p:nvSpPr>
        <p:spPr>
          <a:xfrm>
            <a:off x="6931195" y="2146686"/>
            <a:ext cx="100756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LF Series Blocks &amp; Covers</a:t>
            </a:r>
          </a:p>
        </p:txBody>
      </p:sp>
      <p:pic>
        <p:nvPicPr>
          <p:cNvPr id="126" name="Picture 4" descr="GDB Distribution Block"/>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8075980" y="1345572"/>
            <a:ext cx="650462" cy="650462"/>
          </a:xfrm>
          <a:prstGeom prst="rect">
            <a:avLst/>
          </a:prstGeom>
          <a:noFill/>
          <a:extLst>
            <a:ext uri="{909E8E84-426E-40DD-AFC4-6F175D3DCCD1}">
              <a14:hiddenFill xmlns:a14="http://schemas.microsoft.com/office/drawing/2010/main">
                <a:solidFill>
                  <a:srgbClr val="FFFFFF"/>
                </a:solidFill>
              </a14:hiddenFill>
            </a:ext>
          </a:extLst>
        </p:spPr>
      </p:pic>
      <p:pic>
        <p:nvPicPr>
          <p:cNvPr id="127" name="Picture 126"/>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515916" y="1242538"/>
            <a:ext cx="626599" cy="782109"/>
          </a:xfrm>
          <a:prstGeom prst="rect">
            <a:avLst/>
          </a:prstGeom>
        </p:spPr>
      </p:pic>
      <p:pic>
        <p:nvPicPr>
          <p:cNvPr id="128" name="Picture 127"/>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2362348" y="1275810"/>
            <a:ext cx="643464" cy="712166"/>
          </a:xfrm>
          <a:prstGeom prst="rect">
            <a:avLst/>
          </a:prstGeom>
        </p:spPr>
      </p:pic>
      <p:pic>
        <p:nvPicPr>
          <p:cNvPr id="129" name="Picture 128"/>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3295472" y="1315827"/>
            <a:ext cx="718549" cy="718549"/>
          </a:xfrm>
          <a:prstGeom prst="rect">
            <a:avLst/>
          </a:prstGeom>
        </p:spPr>
      </p:pic>
      <p:pic>
        <p:nvPicPr>
          <p:cNvPr id="130" name="Picture 129"/>
          <p:cNvPicPr>
            <a:picLocks noChangeAspect="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315214" y="1250922"/>
            <a:ext cx="593305" cy="784762"/>
          </a:xfrm>
          <a:prstGeom prst="rect">
            <a:avLst/>
          </a:prstGeom>
        </p:spPr>
      </p:pic>
      <p:pic>
        <p:nvPicPr>
          <p:cNvPr id="131" name="Picture 130"/>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265236" y="1310837"/>
            <a:ext cx="914483" cy="682867"/>
          </a:xfrm>
          <a:prstGeom prst="rect">
            <a:avLst/>
          </a:prstGeom>
        </p:spPr>
      </p:pic>
      <p:pic>
        <p:nvPicPr>
          <p:cNvPr id="132" name="Picture 131"/>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5544847" y="1446911"/>
            <a:ext cx="368775" cy="397142"/>
          </a:xfrm>
          <a:prstGeom prst="rect">
            <a:avLst/>
          </a:prstGeom>
        </p:spPr>
      </p:pic>
      <p:sp>
        <p:nvSpPr>
          <p:cNvPr id="133" name="TextBox 132"/>
          <p:cNvSpPr txBox="1"/>
          <p:nvPr/>
        </p:nvSpPr>
        <p:spPr>
          <a:xfrm>
            <a:off x="350099" y="2680496"/>
            <a:ext cx="3820602" cy="307777"/>
          </a:xfrm>
          <a:prstGeom prst="rect">
            <a:avLst/>
          </a:prstGeom>
          <a:solidFill>
            <a:srgbClr val="1D7690"/>
          </a:solidFill>
          <a:ln>
            <a:solidFill>
              <a:srgbClr val="1D7690"/>
            </a:solidFill>
          </a:ln>
        </p:spPr>
        <p:txBody>
          <a:bodyPr wrap="square" rtlCol="0">
            <a:spAutoFit/>
          </a:bodyPr>
          <a:lstStyle/>
          <a:p>
            <a:pPr algn="ctr"/>
            <a:r>
              <a:rPr lang="en-US" sz="1400" dirty="0">
                <a:solidFill>
                  <a:schemeClr val="bg1"/>
                </a:solidFill>
              </a:rPr>
              <a:t>Safety</a:t>
            </a:r>
          </a:p>
        </p:txBody>
      </p:sp>
      <p:sp>
        <p:nvSpPr>
          <p:cNvPr id="134" name="Rectangle 133"/>
          <p:cNvSpPr/>
          <p:nvPr/>
        </p:nvSpPr>
        <p:spPr>
          <a:xfrm>
            <a:off x="357713" y="3027876"/>
            <a:ext cx="917087"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Rectangle 134"/>
          <p:cNvSpPr/>
          <p:nvPr/>
        </p:nvSpPr>
        <p:spPr>
          <a:xfrm>
            <a:off x="302172" y="3985606"/>
            <a:ext cx="101408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Intrinsically Safe Relays</a:t>
            </a:r>
          </a:p>
        </p:txBody>
      </p:sp>
      <p:sp>
        <p:nvSpPr>
          <p:cNvPr id="136" name="Rectangle 135"/>
          <p:cNvSpPr/>
          <p:nvPr/>
        </p:nvSpPr>
        <p:spPr>
          <a:xfrm>
            <a:off x="1300023" y="3027876"/>
            <a:ext cx="914400"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Rectangle 136"/>
          <p:cNvSpPr/>
          <p:nvPr/>
        </p:nvSpPr>
        <p:spPr>
          <a:xfrm>
            <a:off x="1307736" y="3977837"/>
            <a:ext cx="91440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Arc-Flash Protection</a:t>
            </a:r>
          </a:p>
        </p:txBody>
      </p:sp>
      <p:pic>
        <p:nvPicPr>
          <p:cNvPr id="138" name="Picture 137"/>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1367209" y="3153376"/>
            <a:ext cx="600536" cy="411417"/>
          </a:xfrm>
          <a:prstGeom prst="rect">
            <a:avLst/>
          </a:prstGeom>
        </p:spPr>
      </p:pic>
      <p:pic>
        <p:nvPicPr>
          <p:cNvPr id="139" name="Picture 138"/>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718645" y="3574122"/>
            <a:ext cx="431743" cy="295478"/>
          </a:xfrm>
          <a:prstGeom prst="rect">
            <a:avLst/>
          </a:prstGeom>
        </p:spPr>
      </p:pic>
      <p:sp>
        <p:nvSpPr>
          <p:cNvPr id="140" name="Rectangle 139"/>
          <p:cNvSpPr/>
          <p:nvPr/>
        </p:nvSpPr>
        <p:spPr>
          <a:xfrm>
            <a:off x="3256301" y="3027876"/>
            <a:ext cx="914400"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p:cNvSpPr/>
          <p:nvPr/>
        </p:nvSpPr>
        <p:spPr>
          <a:xfrm>
            <a:off x="3256942" y="3997355"/>
            <a:ext cx="91375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Ground-Fault Relays</a:t>
            </a:r>
          </a:p>
        </p:txBody>
      </p:sp>
      <p:pic>
        <p:nvPicPr>
          <p:cNvPr id="142" name="Picture 141"/>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3280272" y="3218354"/>
            <a:ext cx="859831" cy="613720"/>
          </a:xfrm>
          <a:prstGeom prst="rect">
            <a:avLst/>
          </a:prstGeom>
        </p:spPr>
      </p:pic>
      <p:pic>
        <p:nvPicPr>
          <p:cNvPr id="92" name="Picture 91"/>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482953" y="3149752"/>
            <a:ext cx="666606" cy="666606"/>
          </a:xfrm>
          <a:prstGeom prst="rect">
            <a:avLst/>
          </a:prstGeom>
        </p:spPr>
      </p:pic>
      <p:sp>
        <p:nvSpPr>
          <p:cNvPr id="51" name="TextBox 50">
            <a:extLst>
              <a:ext uri="{FF2B5EF4-FFF2-40B4-BE49-F238E27FC236}">
                <a16:creationId xmlns:a16="http://schemas.microsoft.com/office/drawing/2014/main" id="{65CC5352-4B94-432E-A02D-81BD5E9C1530}"/>
              </a:ext>
            </a:extLst>
          </p:cNvPr>
          <p:cNvSpPr txBox="1"/>
          <p:nvPr/>
        </p:nvSpPr>
        <p:spPr>
          <a:xfrm>
            <a:off x="4287232" y="2685702"/>
            <a:ext cx="914401" cy="307777"/>
          </a:xfrm>
          <a:prstGeom prst="rect">
            <a:avLst/>
          </a:prstGeom>
          <a:solidFill>
            <a:srgbClr val="007E3A"/>
          </a:solidFill>
        </p:spPr>
        <p:txBody>
          <a:bodyPr wrap="square" rtlCol="0">
            <a:spAutoFit/>
          </a:bodyPr>
          <a:lstStyle/>
          <a:p>
            <a:pPr algn="ctr"/>
            <a:r>
              <a:rPr lang="en-US" sz="1400" dirty="0">
                <a:solidFill>
                  <a:schemeClr val="bg1"/>
                </a:solidFill>
              </a:rPr>
              <a:t>Control</a:t>
            </a:r>
          </a:p>
        </p:txBody>
      </p:sp>
      <p:sp>
        <p:nvSpPr>
          <p:cNvPr id="53" name="Rectangle 52">
            <a:extLst>
              <a:ext uri="{FF2B5EF4-FFF2-40B4-BE49-F238E27FC236}">
                <a16:creationId xmlns:a16="http://schemas.microsoft.com/office/drawing/2014/main" id="{EF3CD63E-A040-4FBD-A2AA-5B2780DC4A39}"/>
              </a:ext>
            </a:extLst>
          </p:cNvPr>
          <p:cNvSpPr/>
          <p:nvPr/>
        </p:nvSpPr>
        <p:spPr>
          <a:xfrm>
            <a:off x="4275593" y="3037310"/>
            <a:ext cx="914400"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CDD8CFF9-8EC1-4C7E-8FA3-32FF48CF8190}"/>
              </a:ext>
            </a:extLst>
          </p:cNvPr>
          <p:cNvSpPr/>
          <p:nvPr/>
        </p:nvSpPr>
        <p:spPr>
          <a:xfrm>
            <a:off x="4311568" y="3996775"/>
            <a:ext cx="91440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007E3A"/>
                </a:solidFill>
              </a:rPr>
              <a:t>Transformers</a:t>
            </a:r>
          </a:p>
        </p:txBody>
      </p:sp>
      <p:pic>
        <p:nvPicPr>
          <p:cNvPr id="55" name="Picture 54" descr="A picture containing text, watch&#10;&#10;Description automatically generated">
            <a:extLst>
              <a:ext uri="{FF2B5EF4-FFF2-40B4-BE49-F238E27FC236}">
                <a16:creationId xmlns:a16="http://schemas.microsoft.com/office/drawing/2014/main" id="{7D480BEB-C841-442F-8B21-56D2B2D06A4E}"/>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t="17692" b="22398"/>
          <a:stretch/>
        </p:blipFill>
        <p:spPr>
          <a:xfrm>
            <a:off x="4327937" y="3377211"/>
            <a:ext cx="855096" cy="384216"/>
          </a:xfrm>
          <a:prstGeom prst="rect">
            <a:avLst/>
          </a:prstGeom>
        </p:spPr>
      </p:pic>
    </p:spTree>
    <p:extLst>
      <p:ext uri="{BB962C8B-B14F-4D97-AF65-F5344CB8AC3E}">
        <p14:creationId xmlns:p14="http://schemas.microsoft.com/office/powerpoint/2010/main" val="2034997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alpha val="46000"/>
              </a:schemeClr>
            </a:gs>
            <a:gs pos="0">
              <a:schemeClr val="bg1">
                <a:alpha val="46000"/>
              </a:schemeClr>
            </a:gs>
            <a:gs pos="0">
              <a:schemeClr val="accent1">
                <a:lumMod val="5000"/>
                <a:lumOff val="95000"/>
                <a:alpha val="65000"/>
              </a:schemeClr>
            </a:gs>
            <a:gs pos="0">
              <a:schemeClr val="bg1"/>
            </a:gs>
            <a:gs pos="0">
              <a:srgbClr val="FFFFFF">
                <a:alpha val="0"/>
              </a:srgbClr>
            </a:gs>
          </a:gsLst>
          <a:lin ang="0" scaled="1"/>
        </a:gra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1412770D-4039-4A0B-9DD9-FDF7FDD8B12C}"/>
              </a:ext>
            </a:extLst>
          </p:cNvPr>
          <p:cNvPicPr>
            <a:picLocks noChangeAspect="1"/>
          </p:cNvPicPr>
          <p:nvPr/>
        </p:nvPicPr>
        <p:blipFill rotWithShape="1">
          <a:blip r:embed="rId3">
            <a:extLst>
              <a:ext uri="{28A0092B-C50C-407E-A947-70E740481C1C}">
                <a14:useLocalDpi xmlns:a14="http://schemas.microsoft.com/office/drawing/2010/main" val="0"/>
              </a:ext>
            </a:extLst>
          </a:blip>
          <a:srcRect r="12939" b="20423"/>
          <a:stretch/>
        </p:blipFill>
        <p:spPr>
          <a:xfrm>
            <a:off x="5048057" y="2166107"/>
            <a:ext cx="4091995" cy="2992158"/>
          </a:xfrm>
          <a:prstGeom prst="rect">
            <a:avLst/>
          </a:prstGeom>
        </p:spPr>
      </p:pic>
      <p:sp>
        <p:nvSpPr>
          <p:cNvPr id="6" name="TextBox 5"/>
          <p:cNvSpPr txBox="1"/>
          <p:nvPr/>
        </p:nvSpPr>
        <p:spPr>
          <a:xfrm>
            <a:off x="330001" y="911348"/>
            <a:ext cx="8524064" cy="307777"/>
          </a:xfrm>
          <a:prstGeom prst="rect">
            <a:avLst/>
          </a:prstGeom>
          <a:solidFill>
            <a:srgbClr val="77787B"/>
          </a:solidFill>
          <a:ln>
            <a:solidFill>
              <a:srgbClr val="77787B"/>
            </a:solidFill>
          </a:ln>
        </p:spPr>
        <p:txBody>
          <a:bodyPr wrap="square" rtlCol="0">
            <a:spAutoFit/>
          </a:bodyPr>
          <a:lstStyle/>
          <a:p>
            <a:pPr algn="ctr"/>
            <a:r>
              <a:rPr lang="en-US" sz="1400" dirty="0">
                <a:solidFill>
                  <a:schemeClr val="bg1"/>
                </a:solidFill>
              </a:rPr>
              <a:t>Pump</a:t>
            </a:r>
          </a:p>
        </p:txBody>
      </p:sp>
      <p:sp>
        <p:nvSpPr>
          <p:cNvPr id="2" name="Title 1"/>
          <p:cNvSpPr>
            <a:spLocks noGrp="1"/>
          </p:cNvSpPr>
          <p:nvPr>
            <p:ph type="title"/>
          </p:nvPr>
        </p:nvSpPr>
        <p:spPr/>
        <p:txBody>
          <a:bodyPr/>
          <a:lstStyle/>
          <a:p>
            <a:r>
              <a:rPr lang="en-US" dirty="0"/>
              <a:t>Protection for Lift Stations</a:t>
            </a:r>
          </a:p>
        </p:txBody>
      </p:sp>
      <p:sp>
        <p:nvSpPr>
          <p:cNvPr id="22" name="Rectangle 21"/>
          <p:cNvSpPr/>
          <p:nvPr/>
        </p:nvSpPr>
        <p:spPr>
          <a:xfrm>
            <a:off x="6042459" y="1261818"/>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p:nvSpPr>
        <p:spPr>
          <a:xfrm>
            <a:off x="5998835" y="2208678"/>
            <a:ext cx="99719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UL Class Fuses</a:t>
            </a:r>
          </a:p>
        </p:txBody>
      </p:sp>
      <p:sp>
        <p:nvSpPr>
          <p:cNvPr id="27" name="Rectangle 26"/>
          <p:cNvSpPr/>
          <p:nvPr/>
        </p:nvSpPr>
        <p:spPr>
          <a:xfrm>
            <a:off x="1287819" y="1258353"/>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p:cNvSpPr/>
          <p:nvPr/>
        </p:nvSpPr>
        <p:spPr>
          <a:xfrm>
            <a:off x="1254757" y="2202462"/>
            <a:ext cx="956049"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Enhanced Overload Relay</a:t>
            </a:r>
          </a:p>
        </p:txBody>
      </p:sp>
      <p:sp>
        <p:nvSpPr>
          <p:cNvPr id="30" name="Rectangle 29"/>
          <p:cNvSpPr/>
          <p:nvPr/>
        </p:nvSpPr>
        <p:spPr>
          <a:xfrm>
            <a:off x="2236107" y="1258353"/>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p:cNvSpPr/>
          <p:nvPr/>
        </p:nvSpPr>
        <p:spPr>
          <a:xfrm>
            <a:off x="2179719" y="2208678"/>
            <a:ext cx="105316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Voltage Monitors</a:t>
            </a:r>
          </a:p>
        </p:txBody>
      </p:sp>
      <p:sp>
        <p:nvSpPr>
          <p:cNvPr id="33" name="Rectangle 32"/>
          <p:cNvSpPr/>
          <p:nvPr/>
        </p:nvSpPr>
        <p:spPr>
          <a:xfrm>
            <a:off x="4144197" y="1261818"/>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p:cNvSpPr/>
          <p:nvPr/>
        </p:nvSpPr>
        <p:spPr>
          <a:xfrm>
            <a:off x="4076631" y="2208678"/>
            <a:ext cx="105102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Pump Controllers / Liquid Level</a:t>
            </a:r>
          </a:p>
        </p:txBody>
      </p:sp>
      <p:sp>
        <p:nvSpPr>
          <p:cNvPr id="36" name="Rectangle 35"/>
          <p:cNvSpPr/>
          <p:nvPr/>
        </p:nvSpPr>
        <p:spPr>
          <a:xfrm>
            <a:off x="5093957" y="1261818"/>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p:nvSpPr>
        <p:spPr>
          <a:xfrm>
            <a:off x="5092539" y="2208678"/>
            <a:ext cx="93236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Time Delay Relays</a:t>
            </a:r>
          </a:p>
        </p:txBody>
      </p:sp>
      <p:sp>
        <p:nvSpPr>
          <p:cNvPr id="45" name="Rectangle 44"/>
          <p:cNvSpPr/>
          <p:nvPr/>
        </p:nvSpPr>
        <p:spPr>
          <a:xfrm>
            <a:off x="340357" y="1258353"/>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3" name="Picture 42"/>
          <p:cNvPicPr>
            <a:picLocks noChangeAspect="1"/>
          </p:cNvPicPr>
          <p:nvPr/>
        </p:nvPicPr>
        <p:blipFill rotWithShape="1">
          <a:blip r:embed="rId4" cstate="print">
            <a:extLst>
              <a:ext uri="{28A0092B-C50C-407E-A947-70E740481C1C}">
                <a14:useLocalDpi xmlns:a14="http://schemas.microsoft.com/office/drawing/2010/main"/>
              </a:ext>
            </a:extLst>
          </a:blip>
          <a:srcRect b="-16052"/>
          <a:stretch/>
        </p:blipFill>
        <p:spPr>
          <a:xfrm>
            <a:off x="5175520" y="1519670"/>
            <a:ext cx="363579" cy="414370"/>
          </a:xfrm>
          <a:prstGeom prst="rect">
            <a:avLst/>
          </a:prstGeom>
        </p:spPr>
      </p:pic>
      <p:sp>
        <p:nvSpPr>
          <p:cNvPr id="48" name="Rectangle 47"/>
          <p:cNvSpPr/>
          <p:nvPr/>
        </p:nvSpPr>
        <p:spPr>
          <a:xfrm>
            <a:off x="3187144" y="1261818"/>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p:cNvSpPr/>
          <p:nvPr/>
        </p:nvSpPr>
        <p:spPr>
          <a:xfrm>
            <a:off x="238494" y="2202462"/>
            <a:ext cx="1097482"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Bluetooth Enabled Overload Relay</a:t>
            </a:r>
          </a:p>
        </p:txBody>
      </p:sp>
      <p:sp>
        <p:nvSpPr>
          <p:cNvPr id="49" name="Rectangle 48"/>
          <p:cNvSpPr/>
          <p:nvPr/>
        </p:nvSpPr>
        <p:spPr>
          <a:xfrm>
            <a:off x="3147565" y="2208678"/>
            <a:ext cx="104479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Alternating Relay</a:t>
            </a:r>
          </a:p>
        </p:txBody>
      </p:sp>
      <p:grpSp>
        <p:nvGrpSpPr>
          <p:cNvPr id="18" name="Group 17"/>
          <p:cNvGrpSpPr/>
          <p:nvPr/>
        </p:nvGrpSpPr>
        <p:grpSpPr>
          <a:xfrm>
            <a:off x="6127621" y="1402240"/>
            <a:ext cx="737417" cy="752238"/>
            <a:chOff x="6169311" y="1391089"/>
            <a:chExt cx="737417" cy="752238"/>
          </a:xfrm>
        </p:grpSpPr>
        <p:pic>
          <p:nvPicPr>
            <p:cNvPr id="50" name="Picture 2" descr="Picture 1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326473" y="1391089"/>
              <a:ext cx="580255" cy="684128"/>
            </a:xfrm>
            <a:prstGeom prst="rect">
              <a:avLst/>
            </a:prstGeom>
            <a:noFill/>
            <a:ln w="9525">
              <a:noFill/>
              <a:miter lim="800000"/>
              <a:headEnd/>
              <a:tailEnd/>
            </a:ln>
          </p:spPr>
        </p:pic>
        <p:pic>
          <p:nvPicPr>
            <p:cNvPr id="51" name="Picture 7" descr="CCMR60"/>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69311" y="1831383"/>
              <a:ext cx="145256" cy="311944"/>
            </a:xfrm>
            <a:prstGeom prst="rect">
              <a:avLst/>
            </a:prstGeom>
            <a:noFill/>
            <a:ln w="9525">
              <a:noFill/>
              <a:miter lim="800000"/>
              <a:headEnd/>
              <a:tailEnd/>
            </a:ln>
          </p:spPr>
        </p:pic>
      </p:grpSp>
      <p:sp>
        <p:nvSpPr>
          <p:cNvPr id="55" name="Rectangle 54"/>
          <p:cNvSpPr/>
          <p:nvPr/>
        </p:nvSpPr>
        <p:spPr>
          <a:xfrm>
            <a:off x="7941494" y="1261818"/>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p:cNvSpPr/>
          <p:nvPr/>
        </p:nvSpPr>
        <p:spPr>
          <a:xfrm>
            <a:off x="7873257" y="2208678"/>
            <a:ext cx="109772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Power Distribution Blocks</a:t>
            </a:r>
          </a:p>
        </p:txBody>
      </p:sp>
      <p:sp>
        <p:nvSpPr>
          <p:cNvPr id="63" name="Rectangle 62"/>
          <p:cNvSpPr/>
          <p:nvPr/>
        </p:nvSpPr>
        <p:spPr>
          <a:xfrm>
            <a:off x="6990961" y="1261818"/>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4" name="Picture 28" descr="Fuseblock1.jpg"/>
          <p:cNvPicPr>
            <a:picLocks noChangeAspect="1"/>
          </p:cNvPicPr>
          <p:nvPr/>
        </p:nvPicPr>
        <p:blipFill>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509029" y="1472292"/>
            <a:ext cx="364228" cy="425950"/>
          </a:xfrm>
          <a:prstGeom prst="rect">
            <a:avLst/>
          </a:prstGeom>
          <a:noFill/>
          <a:ln w="9525">
            <a:noFill/>
            <a:miter lim="800000"/>
            <a:headEnd/>
            <a:tailEnd/>
          </a:ln>
        </p:spPr>
      </p:pic>
      <p:pic>
        <p:nvPicPr>
          <p:cNvPr id="65" name="Picture 5" descr="FuseCover_J_OneOff.jpg"/>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033014" y="1590199"/>
            <a:ext cx="462627" cy="362653"/>
          </a:xfrm>
          <a:prstGeom prst="rect">
            <a:avLst/>
          </a:prstGeom>
          <a:noFill/>
          <a:ln w="9525">
            <a:noFill/>
            <a:miter lim="800000"/>
            <a:headEnd/>
            <a:tailEnd/>
          </a:ln>
        </p:spPr>
      </p:pic>
      <p:sp>
        <p:nvSpPr>
          <p:cNvPr id="66" name="Rectangle 65"/>
          <p:cNvSpPr/>
          <p:nvPr/>
        </p:nvSpPr>
        <p:spPr>
          <a:xfrm>
            <a:off x="6931195" y="2208678"/>
            <a:ext cx="100756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LF Series Blocks &amp; Covers</a:t>
            </a:r>
          </a:p>
        </p:txBody>
      </p:sp>
      <p:pic>
        <p:nvPicPr>
          <p:cNvPr id="3076" name="Picture 4" descr="GDB Distribution Block"/>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8075980" y="1407564"/>
            <a:ext cx="650462" cy="6504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515916" y="1304530"/>
            <a:ext cx="626599" cy="782109"/>
          </a:xfrm>
          <a:prstGeom prst="rect">
            <a:avLst/>
          </a:prstGeom>
        </p:spPr>
      </p:pic>
      <p:pic>
        <p:nvPicPr>
          <p:cNvPr id="8" name="Picture 7"/>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2362348" y="1337802"/>
            <a:ext cx="643464" cy="712166"/>
          </a:xfrm>
          <a:prstGeom prst="rect">
            <a:avLst/>
          </a:prstGeom>
        </p:spPr>
      </p:pic>
      <p:pic>
        <p:nvPicPr>
          <p:cNvPr id="9" name="Picture 8"/>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3295472" y="1377819"/>
            <a:ext cx="718549" cy="718549"/>
          </a:xfrm>
          <a:prstGeom prst="rect">
            <a:avLst/>
          </a:prstGeom>
        </p:spPr>
      </p:pic>
      <p:sp>
        <p:nvSpPr>
          <p:cNvPr id="58" name="Rectangle 57"/>
          <p:cNvSpPr/>
          <p:nvPr/>
        </p:nvSpPr>
        <p:spPr>
          <a:xfrm>
            <a:off x="3266404" y="3027876"/>
            <a:ext cx="914400"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3254900" y="2680496"/>
            <a:ext cx="1872761" cy="307777"/>
          </a:xfrm>
          <a:prstGeom prst="rect">
            <a:avLst/>
          </a:prstGeom>
          <a:solidFill>
            <a:srgbClr val="42469D"/>
          </a:solidFill>
        </p:spPr>
        <p:txBody>
          <a:bodyPr wrap="square" rtlCol="0">
            <a:spAutoFit/>
          </a:bodyPr>
          <a:lstStyle/>
          <a:p>
            <a:pPr algn="ctr"/>
            <a:r>
              <a:rPr lang="en-US" sz="1400" dirty="0">
                <a:solidFill>
                  <a:schemeClr val="bg1"/>
                </a:solidFill>
              </a:rPr>
              <a:t>Notification</a:t>
            </a:r>
          </a:p>
        </p:txBody>
      </p:sp>
      <p:sp>
        <p:nvSpPr>
          <p:cNvPr id="59" name="Rectangle 58"/>
          <p:cNvSpPr/>
          <p:nvPr/>
        </p:nvSpPr>
        <p:spPr>
          <a:xfrm>
            <a:off x="3266404" y="3969959"/>
            <a:ext cx="90437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42469D"/>
                </a:solidFill>
              </a:rPr>
              <a:t>Flashers</a:t>
            </a:r>
          </a:p>
        </p:txBody>
      </p:sp>
      <p:sp>
        <p:nvSpPr>
          <p:cNvPr id="57" name="Rectangle 56"/>
          <p:cNvSpPr/>
          <p:nvPr/>
        </p:nvSpPr>
        <p:spPr>
          <a:xfrm>
            <a:off x="4213261" y="3027876"/>
            <a:ext cx="914400"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p:cNvSpPr/>
          <p:nvPr/>
        </p:nvSpPr>
        <p:spPr>
          <a:xfrm>
            <a:off x="4213261" y="3987341"/>
            <a:ext cx="91440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42469D"/>
                </a:solidFill>
              </a:rPr>
              <a:t>Seal Leak Detectors</a:t>
            </a:r>
          </a:p>
        </p:txBody>
      </p:sp>
      <p:pic>
        <p:nvPicPr>
          <p:cNvPr id="11" name="Picture 10"/>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4380555" y="3133787"/>
            <a:ext cx="579811" cy="712166"/>
          </a:xfrm>
          <a:prstGeom prst="rect">
            <a:avLst/>
          </a:prstGeom>
        </p:spPr>
      </p:pic>
      <p:pic>
        <p:nvPicPr>
          <p:cNvPr id="71" name="Picture 70"/>
          <p:cNvPicPr>
            <a:picLocks noChangeAspect="1"/>
          </p:cNvPicPr>
          <p:nvPr/>
        </p:nvPicPr>
        <p:blipFill rotWithShape="1">
          <a:blip r:embed="rId14"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315214" y="1312914"/>
            <a:ext cx="593305" cy="784762"/>
          </a:xfrm>
          <a:prstGeom prst="rect">
            <a:avLst/>
          </a:prstGeom>
        </p:spPr>
      </p:pic>
      <p:sp>
        <p:nvSpPr>
          <p:cNvPr id="5" name="TextBox 4"/>
          <p:cNvSpPr txBox="1"/>
          <p:nvPr/>
        </p:nvSpPr>
        <p:spPr>
          <a:xfrm>
            <a:off x="350099" y="2680496"/>
            <a:ext cx="2808652" cy="307777"/>
          </a:xfrm>
          <a:prstGeom prst="rect">
            <a:avLst/>
          </a:prstGeom>
          <a:solidFill>
            <a:srgbClr val="1D7690"/>
          </a:solidFill>
          <a:ln>
            <a:solidFill>
              <a:srgbClr val="1D7690"/>
            </a:solidFill>
          </a:ln>
        </p:spPr>
        <p:txBody>
          <a:bodyPr wrap="square" rtlCol="0">
            <a:spAutoFit/>
          </a:bodyPr>
          <a:lstStyle/>
          <a:p>
            <a:pPr algn="ctr"/>
            <a:r>
              <a:rPr lang="en-US" sz="1400" dirty="0">
                <a:solidFill>
                  <a:schemeClr val="bg1"/>
                </a:solidFill>
              </a:rPr>
              <a:t>Safety</a:t>
            </a:r>
          </a:p>
        </p:txBody>
      </p:sp>
      <p:sp>
        <p:nvSpPr>
          <p:cNvPr id="47" name="Rectangle 46"/>
          <p:cNvSpPr/>
          <p:nvPr/>
        </p:nvSpPr>
        <p:spPr>
          <a:xfrm>
            <a:off x="357713" y="3027876"/>
            <a:ext cx="917087"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p:cNvSpPr/>
          <p:nvPr/>
        </p:nvSpPr>
        <p:spPr>
          <a:xfrm>
            <a:off x="302172" y="3985606"/>
            <a:ext cx="101408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Intrinsically Safe Relays</a:t>
            </a:r>
          </a:p>
        </p:txBody>
      </p:sp>
      <p:sp>
        <p:nvSpPr>
          <p:cNvPr id="44" name="Rectangle 43"/>
          <p:cNvSpPr/>
          <p:nvPr/>
        </p:nvSpPr>
        <p:spPr>
          <a:xfrm>
            <a:off x="1300023" y="3027876"/>
            <a:ext cx="914400"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p:cNvSpPr/>
          <p:nvPr/>
        </p:nvSpPr>
        <p:spPr>
          <a:xfrm>
            <a:off x="1307736" y="3977837"/>
            <a:ext cx="91440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Arc-Flash Protection</a:t>
            </a:r>
          </a:p>
        </p:txBody>
      </p:sp>
      <p:pic>
        <p:nvPicPr>
          <p:cNvPr id="54" name="Picture 53"/>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367209" y="3153376"/>
            <a:ext cx="600536" cy="411417"/>
          </a:xfrm>
          <a:prstGeom prst="rect">
            <a:avLst/>
          </a:prstGeom>
        </p:spPr>
      </p:pic>
      <p:pic>
        <p:nvPicPr>
          <p:cNvPr id="62" name="Picture 61"/>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718645" y="3574122"/>
            <a:ext cx="431743" cy="295478"/>
          </a:xfrm>
          <a:prstGeom prst="rect">
            <a:avLst/>
          </a:prstGeom>
        </p:spPr>
      </p:pic>
      <p:sp>
        <p:nvSpPr>
          <p:cNvPr id="67" name="Rectangle 66"/>
          <p:cNvSpPr/>
          <p:nvPr/>
        </p:nvSpPr>
        <p:spPr>
          <a:xfrm>
            <a:off x="2244350" y="3027876"/>
            <a:ext cx="914400"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7"/>
          <p:cNvSpPr/>
          <p:nvPr/>
        </p:nvSpPr>
        <p:spPr>
          <a:xfrm>
            <a:off x="2244991" y="3977837"/>
            <a:ext cx="91375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Ground-Fault Relays</a:t>
            </a:r>
          </a:p>
        </p:txBody>
      </p:sp>
      <p:pic>
        <p:nvPicPr>
          <p:cNvPr id="69" name="Picture 68"/>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2268321" y="3198836"/>
            <a:ext cx="859831" cy="613720"/>
          </a:xfrm>
          <a:prstGeom prst="rect">
            <a:avLst/>
          </a:prstGeom>
        </p:spPr>
      </p:pic>
      <p:pic>
        <p:nvPicPr>
          <p:cNvPr id="12" name="Picture 11"/>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475909" y="3145950"/>
            <a:ext cx="666606" cy="666606"/>
          </a:xfrm>
          <a:prstGeom prst="rect">
            <a:avLst/>
          </a:prstGeom>
        </p:spPr>
      </p:pic>
      <p:pic>
        <p:nvPicPr>
          <p:cNvPr id="10" name="Picture 9"/>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1265236" y="1372829"/>
            <a:ext cx="914483" cy="682867"/>
          </a:xfrm>
          <a:prstGeom prst="rect">
            <a:avLst/>
          </a:prstGeom>
        </p:spPr>
      </p:pic>
      <p:pic>
        <p:nvPicPr>
          <p:cNvPr id="4" name="Picture 3"/>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5544847" y="1508903"/>
            <a:ext cx="368775" cy="397142"/>
          </a:xfrm>
          <a:prstGeom prst="rect">
            <a:avLst/>
          </a:prstGeom>
        </p:spPr>
      </p:pic>
      <p:pic>
        <p:nvPicPr>
          <p:cNvPr id="25" name="Picture 24"/>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3298146" y="3068696"/>
            <a:ext cx="842348" cy="842348"/>
          </a:xfrm>
          <a:prstGeom prst="rect">
            <a:avLst/>
          </a:prstGeom>
        </p:spPr>
      </p:pic>
      <p:sp>
        <p:nvSpPr>
          <p:cNvPr id="21" name="Rectangle 20">
            <a:extLst>
              <a:ext uri="{FF2B5EF4-FFF2-40B4-BE49-F238E27FC236}">
                <a16:creationId xmlns:a16="http://schemas.microsoft.com/office/drawing/2014/main" id="{079266C0-8DB2-425D-8372-CB23CF0B7FB0}"/>
              </a:ext>
            </a:extLst>
          </p:cNvPr>
          <p:cNvSpPr/>
          <p:nvPr/>
        </p:nvSpPr>
        <p:spPr>
          <a:xfrm rot="10800000">
            <a:off x="5721232" y="2638742"/>
            <a:ext cx="3422768" cy="2530994"/>
          </a:xfrm>
          <a:prstGeom prst="rect">
            <a:avLst/>
          </a:prstGeom>
          <a:gradFill flip="none" rotWithShape="1">
            <a:gsLst>
              <a:gs pos="0">
                <a:schemeClr val="bg1">
                  <a:alpha val="46000"/>
                </a:schemeClr>
              </a:gs>
              <a:gs pos="0">
                <a:schemeClr val="bg1">
                  <a:alpha val="46000"/>
                </a:schemeClr>
              </a:gs>
              <a:gs pos="0">
                <a:schemeClr val="accent1">
                  <a:lumMod val="5000"/>
                  <a:lumOff val="95000"/>
                  <a:alpha val="65000"/>
                </a:schemeClr>
              </a:gs>
              <a:gs pos="0">
                <a:schemeClr val="bg1"/>
              </a:gs>
              <a:gs pos="53000">
                <a:srgbClr val="FFFFFF">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EE8F8A11-80E8-415B-B2FD-342E0389A9D8}"/>
              </a:ext>
            </a:extLst>
          </p:cNvPr>
          <p:cNvSpPr txBox="1"/>
          <p:nvPr/>
        </p:nvSpPr>
        <p:spPr>
          <a:xfrm>
            <a:off x="5223163" y="2685645"/>
            <a:ext cx="914401" cy="307777"/>
          </a:xfrm>
          <a:prstGeom prst="rect">
            <a:avLst/>
          </a:prstGeom>
          <a:solidFill>
            <a:srgbClr val="007E3A"/>
          </a:solidFill>
        </p:spPr>
        <p:txBody>
          <a:bodyPr wrap="square" rtlCol="0">
            <a:spAutoFit/>
          </a:bodyPr>
          <a:lstStyle/>
          <a:p>
            <a:pPr algn="ctr"/>
            <a:r>
              <a:rPr lang="en-US" sz="1400" dirty="0">
                <a:solidFill>
                  <a:schemeClr val="bg1"/>
                </a:solidFill>
              </a:rPr>
              <a:t>Control</a:t>
            </a:r>
          </a:p>
        </p:txBody>
      </p:sp>
      <p:sp>
        <p:nvSpPr>
          <p:cNvPr id="80" name="Rectangle 79">
            <a:extLst>
              <a:ext uri="{FF2B5EF4-FFF2-40B4-BE49-F238E27FC236}">
                <a16:creationId xmlns:a16="http://schemas.microsoft.com/office/drawing/2014/main" id="{E8FFF833-C0E3-492F-ABD9-D1100DC40D8B}"/>
              </a:ext>
            </a:extLst>
          </p:cNvPr>
          <p:cNvSpPr/>
          <p:nvPr/>
        </p:nvSpPr>
        <p:spPr>
          <a:xfrm>
            <a:off x="5211524" y="3037253"/>
            <a:ext cx="914400" cy="914400"/>
          </a:xfrm>
          <a:prstGeom prst="rect">
            <a:avLst/>
          </a:prstGeom>
          <a:solidFill>
            <a:schemeClr val="bg1"/>
          </a:solidFill>
          <a:ln w="12700">
            <a:solidFill>
              <a:srgbClr val="4246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3BE79306-E9F3-4107-B560-8CA746837D1D}"/>
              </a:ext>
            </a:extLst>
          </p:cNvPr>
          <p:cNvSpPr/>
          <p:nvPr/>
        </p:nvSpPr>
        <p:spPr>
          <a:xfrm>
            <a:off x="5247499" y="3996718"/>
            <a:ext cx="91440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rgbClr val="007E3A"/>
                </a:solidFill>
              </a:rPr>
              <a:t>Transformers</a:t>
            </a:r>
          </a:p>
        </p:txBody>
      </p:sp>
      <p:pic>
        <p:nvPicPr>
          <p:cNvPr id="82" name="Picture 81" descr="A picture containing text, watch&#10;&#10;Description automatically generated">
            <a:extLst>
              <a:ext uri="{FF2B5EF4-FFF2-40B4-BE49-F238E27FC236}">
                <a16:creationId xmlns:a16="http://schemas.microsoft.com/office/drawing/2014/main" id="{4D432AA0-6904-422C-BAF2-107B22156BEB}"/>
              </a:ext>
            </a:extLst>
          </p:cNvPr>
          <p:cNvPicPr>
            <a:picLocks noChangeAspect="1"/>
          </p:cNvPicPr>
          <p:nvPr/>
        </p:nvPicPr>
        <p:blipFill rotWithShape="1">
          <a:blip r:embed="rId22" cstate="print">
            <a:extLst>
              <a:ext uri="{28A0092B-C50C-407E-A947-70E740481C1C}">
                <a14:useLocalDpi xmlns:a14="http://schemas.microsoft.com/office/drawing/2010/main" val="0"/>
              </a:ext>
            </a:extLst>
          </a:blip>
          <a:srcRect t="17692" b="22398"/>
          <a:stretch/>
        </p:blipFill>
        <p:spPr>
          <a:xfrm>
            <a:off x="5263868" y="3377154"/>
            <a:ext cx="855096" cy="384216"/>
          </a:xfrm>
          <a:prstGeom prst="rect">
            <a:avLst/>
          </a:prstGeom>
        </p:spPr>
      </p:pic>
    </p:spTree>
    <p:extLst>
      <p:ext uri="{BB962C8B-B14F-4D97-AF65-F5344CB8AC3E}">
        <p14:creationId xmlns:p14="http://schemas.microsoft.com/office/powerpoint/2010/main" val="2726124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336173" y="1384140"/>
            <a:ext cx="2342992" cy="3026058"/>
          </a:xfrm>
          <a:prstGeom prst="rect">
            <a:avLst/>
          </a:prstGeom>
          <a:ln>
            <a:noFill/>
          </a:ln>
          <a:effectLst>
            <a:outerShdw blurRad="292100" dist="139700" dir="2700000" algn="tl" rotWithShape="0">
              <a:srgbClr val="333333">
                <a:alpha val="65000"/>
              </a:srgbClr>
            </a:outerShdw>
          </a:effectLst>
        </p:spPr>
      </p:pic>
      <p:sp>
        <p:nvSpPr>
          <p:cNvPr id="12" name="TextBox 11"/>
          <p:cNvSpPr txBox="1">
            <a:spLocks noChangeArrowheads="1"/>
          </p:cNvSpPr>
          <p:nvPr/>
        </p:nvSpPr>
        <p:spPr bwMode="auto">
          <a:xfrm>
            <a:off x="5079430" y="968642"/>
            <a:ext cx="2764738" cy="415498"/>
          </a:xfrm>
          <a:prstGeom prst="rect">
            <a:avLst/>
          </a:prstGeom>
          <a:noFill/>
          <a:ln w="9525">
            <a:noFill/>
            <a:miter lim="800000"/>
            <a:headEnd/>
            <a:tailEnd/>
          </a:ln>
        </p:spPr>
        <p:txBody>
          <a:bodyPr wrap="square">
            <a:spAutoFit/>
          </a:bodyPr>
          <a:lstStyle/>
          <a:p>
            <a:pPr algn="ctr"/>
            <a:r>
              <a:rPr lang="en-US" sz="1050" b="1" dirty="0"/>
              <a:t>Lift Station Control Panel </a:t>
            </a:r>
          </a:p>
          <a:p>
            <a:pPr algn="ctr"/>
            <a:r>
              <a:rPr lang="en-US" sz="1050" b="1" dirty="0"/>
              <a:t>protected by Littelfuse Relays &amp; Fuses</a:t>
            </a:r>
            <a:endParaRPr lang="en-CA" sz="1050" b="1" dirty="0"/>
          </a:p>
        </p:txBody>
      </p:sp>
      <p:sp>
        <p:nvSpPr>
          <p:cNvPr id="3" name="Title 2"/>
          <p:cNvSpPr>
            <a:spLocks noGrp="1"/>
          </p:cNvSpPr>
          <p:nvPr>
            <p:ph type="title"/>
          </p:nvPr>
        </p:nvSpPr>
        <p:spPr>
          <a:xfrm>
            <a:off x="400929" y="144440"/>
            <a:ext cx="8305967" cy="571500"/>
          </a:xfrm>
        </p:spPr>
        <p:txBody>
          <a:bodyPr/>
          <a:lstStyle/>
          <a:p>
            <a:r>
              <a:rPr lang="en-US" dirty="0"/>
              <a:t>Protection for Lift Stations</a:t>
            </a:r>
          </a:p>
        </p:txBody>
      </p:sp>
      <p:sp>
        <p:nvSpPr>
          <p:cNvPr id="6" name="TextBox 5"/>
          <p:cNvSpPr txBox="1"/>
          <p:nvPr/>
        </p:nvSpPr>
        <p:spPr>
          <a:xfrm>
            <a:off x="3836643" y="2217168"/>
            <a:ext cx="1170432" cy="246221"/>
          </a:xfrm>
          <a:prstGeom prst="rect">
            <a:avLst/>
          </a:prstGeom>
          <a:solidFill>
            <a:srgbClr val="77787B"/>
          </a:solidFill>
        </p:spPr>
        <p:txBody>
          <a:bodyPr wrap="none" rtlCol="0">
            <a:spAutoFit/>
          </a:bodyPr>
          <a:lstStyle/>
          <a:p>
            <a:pPr algn="ctr"/>
            <a:r>
              <a:rPr lang="en-US" sz="1000" dirty="0">
                <a:solidFill>
                  <a:schemeClr val="bg1"/>
                </a:solidFill>
              </a:rPr>
              <a:t>Alternating Relay</a:t>
            </a:r>
          </a:p>
        </p:txBody>
      </p:sp>
      <p:sp>
        <p:nvSpPr>
          <p:cNvPr id="16" name="TextBox 15"/>
          <p:cNvSpPr txBox="1"/>
          <p:nvPr/>
        </p:nvSpPr>
        <p:spPr>
          <a:xfrm>
            <a:off x="3836643" y="1671721"/>
            <a:ext cx="1170432" cy="402336"/>
          </a:xfrm>
          <a:prstGeom prst="rect">
            <a:avLst/>
          </a:prstGeom>
          <a:solidFill>
            <a:srgbClr val="77787B"/>
          </a:solidFill>
        </p:spPr>
        <p:txBody>
          <a:bodyPr wrap="square" rtlCol="0">
            <a:spAutoFit/>
          </a:bodyPr>
          <a:lstStyle/>
          <a:p>
            <a:pPr algn="ctr"/>
            <a:r>
              <a:rPr lang="en-US" sz="1000" dirty="0">
                <a:solidFill>
                  <a:schemeClr val="bg1"/>
                </a:solidFill>
              </a:rPr>
              <a:t>Time Delay Relay</a:t>
            </a:r>
          </a:p>
        </p:txBody>
      </p:sp>
      <p:sp>
        <p:nvSpPr>
          <p:cNvPr id="17" name="TextBox 16"/>
          <p:cNvSpPr txBox="1"/>
          <p:nvPr/>
        </p:nvSpPr>
        <p:spPr>
          <a:xfrm>
            <a:off x="3836643" y="2627860"/>
            <a:ext cx="1170432" cy="400110"/>
          </a:xfrm>
          <a:prstGeom prst="rect">
            <a:avLst/>
          </a:prstGeom>
          <a:solidFill>
            <a:srgbClr val="77787B"/>
          </a:solidFill>
        </p:spPr>
        <p:txBody>
          <a:bodyPr wrap="square" rtlCol="0">
            <a:spAutoFit/>
          </a:bodyPr>
          <a:lstStyle/>
          <a:p>
            <a:pPr algn="ctr"/>
            <a:r>
              <a:rPr lang="en-US" sz="1000" dirty="0">
                <a:solidFill>
                  <a:schemeClr val="bg1"/>
                </a:solidFill>
              </a:rPr>
              <a:t>Seal Leak </a:t>
            </a:r>
          </a:p>
          <a:p>
            <a:pPr algn="ctr"/>
            <a:r>
              <a:rPr lang="en-US" sz="1000" dirty="0">
                <a:solidFill>
                  <a:schemeClr val="bg1"/>
                </a:solidFill>
              </a:rPr>
              <a:t>Detector</a:t>
            </a:r>
          </a:p>
        </p:txBody>
      </p:sp>
      <p:sp>
        <p:nvSpPr>
          <p:cNvPr id="18" name="TextBox 17"/>
          <p:cNvSpPr txBox="1"/>
          <p:nvPr/>
        </p:nvSpPr>
        <p:spPr>
          <a:xfrm>
            <a:off x="3836643" y="3143893"/>
            <a:ext cx="1170432" cy="400110"/>
          </a:xfrm>
          <a:prstGeom prst="rect">
            <a:avLst/>
          </a:prstGeom>
          <a:solidFill>
            <a:srgbClr val="1D7690"/>
          </a:solidFill>
        </p:spPr>
        <p:txBody>
          <a:bodyPr wrap="none" rtlCol="0">
            <a:spAutoFit/>
          </a:bodyPr>
          <a:lstStyle/>
          <a:p>
            <a:pPr algn="ctr"/>
            <a:r>
              <a:rPr lang="en-US" sz="1000" dirty="0">
                <a:solidFill>
                  <a:schemeClr val="bg1"/>
                </a:solidFill>
              </a:rPr>
              <a:t>Intrinsically Safe </a:t>
            </a:r>
          </a:p>
          <a:p>
            <a:pPr algn="ctr"/>
            <a:r>
              <a:rPr lang="en-US" sz="1000" dirty="0">
                <a:solidFill>
                  <a:schemeClr val="bg1"/>
                </a:solidFill>
              </a:rPr>
              <a:t>Relay</a:t>
            </a:r>
          </a:p>
        </p:txBody>
      </p:sp>
      <p:sp>
        <p:nvSpPr>
          <p:cNvPr id="19" name="TextBox 18"/>
          <p:cNvSpPr txBox="1"/>
          <p:nvPr/>
        </p:nvSpPr>
        <p:spPr>
          <a:xfrm>
            <a:off x="7874306" y="2816275"/>
            <a:ext cx="1170432" cy="246221"/>
          </a:xfrm>
          <a:prstGeom prst="rect">
            <a:avLst/>
          </a:prstGeom>
          <a:solidFill>
            <a:srgbClr val="77787B"/>
          </a:solidFill>
        </p:spPr>
        <p:txBody>
          <a:bodyPr wrap="square" rtlCol="0">
            <a:spAutoFit/>
          </a:bodyPr>
          <a:lstStyle/>
          <a:p>
            <a:r>
              <a:rPr lang="en-US" sz="1000" dirty="0">
                <a:solidFill>
                  <a:schemeClr val="bg1"/>
                </a:solidFill>
              </a:rPr>
              <a:t>Voltage Monitor</a:t>
            </a:r>
          </a:p>
        </p:txBody>
      </p:sp>
      <p:sp>
        <p:nvSpPr>
          <p:cNvPr id="20" name="TextBox 19"/>
          <p:cNvSpPr txBox="1"/>
          <p:nvPr/>
        </p:nvSpPr>
        <p:spPr>
          <a:xfrm>
            <a:off x="7874306" y="2306611"/>
            <a:ext cx="1172116" cy="400110"/>
          </a:xfrm>
          <a:prstGeom prst="rect">
            <a:avLst/>
          </a:prstGeom>
          <a:solidFill>
            <a:srgbClr val="77787B"/>
          </a:solidFill>
        </p:spPr>
        <p:txBody>
          <a:bodyPr wrap="none" rtlCol="0">
            <a:spAutoFit/>
          </a:bodyPr>
          <a:lstStyle/>
          <a:p>
            <a:r>
              <a:rPr lang="en-US" sz="1000" dirty="0">
                <a:solidFill>
                  <a:schemeClr val="bg1"/>
                </a:solidFill>
              </a:rPr>
              <a:t>Power </a:t>
            </a:r>
          </a:p>
          <a:p>
            <a:r>
              <a:rPr lang="en-US" sz="1000" dirty="0">
                <a:solidFill>
                  <a:schemeClr val="bg1"/>
                </a:solidFill>
              </a:rPr>
              <a:t>Distribution Block</a:t>
            </a:r>
          </a:p>
        </p:txBody>
      </p:sp>
      <p:sp>
        <p:nvSpPr>
          <p:cNvPr id="21" name="TextBox 20"/>
          <p:cNvSpPr txBox="1"/>
          <p:nvPr/>
        </p:nvSpPr>
        <p:spPr>
          <a:xfrm>
            <a:off x="7874306" y="1950836"/>
            <a:ext cx="1170432" cy="246221"/>
          </a:xfrm>
          <a:prstGeom prst="rect">
            <a:avLst/>
          </a:prstGeom>
          <a:solidFill>
            <a:srgbClr val="77787B"/>
          </a:solidFill>
        </p:spPr>
        <p:txBody>
          <a:bodyPr wrap="none" rtlCol="0">
            <a:spAutoFit/>
          </a:bodyPr>
          <a:lstStyle/>
          <a:p>
            <a:r>
              <a:rPr lang="en-US" sz="1000" dirty="0">
                <a:solidFill>
                  <a:schemeClr val="bg1"/>
                </a:solidFill>
              </a:rPr>
              <a:t>Class CC Fuses</a:t>
            </a:r>
          </a:p>
        </p:txBody>
      </p:sp>
      <p:sp>
        <p:nvSpPr>
          <p:cNvPr id="22" name="TextBox 21"/>
          <p:cNvSpPr txBox="1"/>
          <p:nvPr/>
        </p:nvSpPr>
        <p:spPr>
          <a:xfrm>
            <a:off x="7874306" y="3172050"/>
            <a:ext cx="1170432" cy="246221"/>
          </a:xfrm>
          <a:prstGeom prst="rect">
            <a:avLst/>
          </a:prstGeom>
          <a:solidFill>
            <a:srgbClr val="42469D"/>
          </a:solidFill>
        </p:spPr>
        <p:txBody>
          <a:bodyPr wrap="square" rtlCol="0">
            <a:spAutoFit/>
          </a:bodyPr>
          <a:lstStyle/>
          <a:p>
            <a:r>
              <a:rPr lang="en-US" sz="1000" dirty="0">
                <a:solidFill>
                  <a:schemeClr val="bg1"/>
                </a:solidFill>
              </a:rPr>
              <a:t>Flasher</a:t>
            </a:r>
          </a:p>
        </p:txBody>
      </p:sp>
      <p:sp>
        <p:nvSpPr>
          <p:cNvPr id="23" name="TextBox 22"/>
          <p:cNvSpPr txBox="1"/>
          <p:nvPr/>
        </p:nvSpPr>
        <p:spPr>
          <a:xfrm>
            <a:off x="7874306" y="1595061"/>
            <a:ext cx="1170432" cy="246221"/>
          </a:xfrm>
          <a:prstGeom prst="rect">
            <a:avLst/>
          </a:prstGeom>
          <a:solidFill>
            <a:srgbClr val="77787B"/>
          </a:solidFill>
        </p:spPr>
        <p:txBody>
          <a:bodyPr wrap="square" rtlCol="0">
            <a:spAutoFit/>
          </a:bodyPr>
          <a:lstStyle/>
          <a:p>
            <a:r>
              <a:rPr lang="en-US" sz="1000" dirty="0">
                <a:solidFill>
                  <a:schemeClr val="bg1"/>
                </a:solidFill>
              </a:rPr>
              <a:t>Midget Fuses</a:t>
            </a:r>
          </a:p>
        </p:txBody>
      </p:sp>
      <p:sp>
        <p:nvSpPr>
          <p:cNvPr id="2" name="TextBox 1"/>
          <p:cNvSpPr txBox="1"/>
          <p:nvPr/>
        </p:nvSpPr>
        <p:spPr>
          <a:xfrm>
            <a:off x="515073" y="4070029"/>
            <a:ext cx="3955120" cy="215444"/>
          </a:xfrm>
          <a:prstGeom prst="rect">
            <a:avLst/>
          </a:prstGeom>
          <a:noFill/>
        </p:spPr>
        <p:txBody>
          <a:bodyPr wrap="square" rtlCol="0">
            <a:spAutoFit/>
          </a:bodyPr>
          <a:lstStyle/>
          <a:p>
            <a:r>
              <a:rPr lang="en-US" sz="800" dirty="0"/>
              <a:t>Illustration credit: GlobalSpec (Engineering360)</a:t>
            </a:r>
          </a:p>
        </p:txBody>
      </p:sp>
      <p:pic>
        <p:nvPicPr>
          <p:cNvPr id="1026" name="Picture 2" descr="Image result for lift station imag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6901" y="1166478"/>
            <a:ext cx="2867639" cy="28676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rot="21197476">
            <a:off x="927846" y="1519392"/>
            <a:ext cx="657552" cy="415498"/>
          </a:xfrm>
          <a:prstGeom prst="rect">
            <a:avLst/>
          </a:prstGeom>
          <a:noFill/>
        </p:spPr>
        <p:txBody>
          <a:bodyPr wrap="none" rtlCol="0">
            <a:spAutoFit/>
          </a:bodyPr>
          <a:lstStyle/>
          <a:p>
            <a:pPr algn="ctr"/>
            <a:r>
              <a:rPr lang="en-US" sz="1050" dirty="0"/>
              <a:t>Control </a:t>
            </a:r>
          </a:p>
          <a:p>
            <a:pPr algn="ctr"/>
            <a:r>
              <a:rPr lang="en-US" sz="1050" dirty="0"/>
              <a:t>Panel</a:t>
            </a:r>
          </a:p>
        </p:txBody>
      </p:sp>
      <p:sp>
        <p:nvSpPr>
          <p:cNvPr id="5" name="TextBox 4"/>
          <p:cNvSpPr txBox="1"/>
          <p:nvPr/>
        </p:nvSpPr>
        <p:spPr>
          <a:xfrm>
            <a:off x="7999022" y="4008474"/>
            <a:ext cx="947695" cy="215444"/>
          </a:xfrm>
          <a:prstGeom prst="rect">
            <a:avLst/>
          </a:prstGeom>
          <a:solidFill>
            <a:srgbClr val="77787B"/>
          </a:solidFill>
        </p:spPr>
        <p:txBody>
          <a:bodyPr wrap="none" rtlCol="0">
            <a:spAutoFit/>
          </a:bodyPr>
          <a:lstStyle/>
          <a:p>
            <a:pPr algn="ctr"/>
            <a:r>
              <a:rPr lang="en-US" sz="800" dirty="0">
                <a:solidFill>
                  <a:schemeClr val="bg1"/>
                </a:solidFill>
              </a:rPr>
              <a:t>Pump Protection</a:t>
            </a:r>
          </a:p>
        </p:txBody>
      </p:sp>
      <p:sp>
        <p:nvSpPr>
          <p:cNvPr id="27" name="TextBox 26"/>
          <p:cNvSpPr txBox="1"/>
          <p:nvPr/>
        </p:nvSpPr>
        <p:spPr>
          <a:xfrm>
            <a:off x="7999022" y="4225839"/>
            <a:ext cx="947696" cy="215444"/>
          </a:xfrm>
          <a:prstGeom prst="rect">
            <a:avLst/>
          </a:prstGeom>
          <a:solidFill>
            <a:srgbClr val="1D7690"/>
          </a:solidFill>
        </p:spPr>
        <p:txBody>
          <a:bodyPr wrap="square" rtlCol="0">
            <a:spAutoFit/>
          </a:bodyPr>
          <a:lstStyle/>
          <a:p>
            <a:pPr algn="ctr"/>
            <a:r>
              <a:rPr lang="en-US" sz="800" dirty="0">
                <a:solidFill>
                  <a:schemeClr val="bg1"/>
                </a:solidFill>
              </a:rPr>
              <a:t>Safety</a:t>
            </a:r>
          </a:p>
        </p:txBody>
      </p:sp>
      <p:sp>
        <p:nvSpPr>
          <p:cNvPr id="28" name="TextBox 27"/>
          <p:cNvSpPr txBox="1"/>
          <p:nvPr/>
        </p:nvSpPr>
        <p:spPr>
          <a:xfrm>
            <a:off x="7999022" y="4441089"/>
            <a:ext cx="947695" cy="215444"/>
          </a:xfrm>
          <a:prstGeom prst="rect">
            <a:avLst/>
          </a:prstGeom>
          <a:solidFill>
            <a:srgbClr val="42469D"/>
          </a:solidFill>
        </p:spPr>
        <p:txBody>
          <a:bodyPr wrap="square" rtlCol="0">
            <a:spAutoFit/>
          </a:bodyPr>
          <a:lstStyle/>
          <a:p>
            <a:pPr algn="ctr"/>
            <a:r>
              <a:rPr lang="en-US" sz="800" dirty="0">
                <a:solidFill>
                  <a:schemeClr val="bg1"/>
                </a:solidFill>
              </a:rPr>
              <a:t>Notification</a:t>
            </a:r>
          </a:p>
        </p:txBody>
      </p:sp>
      <p:sp>
        <p:nvSpPr>
          <p:cNvPr id="8" name="TextBox 7"/>
          <p:cNvSpPr txBox="1"/>
          <p:nvPr/>
        </p:nvSpPr>
        <p:spPr>
          <a:xfrm>
            <a:off x="8125176" y="3787897"/>
            <a:ext cx="607859" cy="246221"/>
          </a:xfrm>
          <a:prstGeom prst="rect">
            <a:avLst/>
          </a:prstGeom>
          <a:noFill/>
        </p:spPr>
        <p:txBody>
          <a:bodyPr wrap="none" rtlCol="0">
            <a:spAutoFit/>
          </a:bodyPr>
          <a:lstStyle/>
          <a:p>
            <a:r>
              <a:rPr lang="en-US" sz="1000" u="sng" dirty="0"/>
              <a:t>Legend</a:t>
            </a:r>
          </a:p>
        </p:txBody>
      </p:sp>
      <p:grpSp>
        <p:nvGrpSpPr>
          <p:cNvPr id="34" name="Group 33"/>
          <p:cNvGrpSpPr/>
          <p:nvPr/>
        </p:nvGrpSpPr>
        <p:grpSpPr>
          <a:xfrm>
            <a:off x="5007075" y="2122692"/>
            <a:ext cx="666288" cy="318720"/>
            <a:chOff x="4991562" y="2189913"/>
            <a:chExt cx="666288" cy="318720"/>
          </a:xfrm>
        </p:grpSpPr>
        <p:sp>
          <p:nvSpPr>
            <p:cNvPr id="37" name="Rectangle 36"/>
            <p:cNvSpPr/>
            <p:nvPr/>
          </p:nvSpPr>
          <p:spPr>
            <a:xfrm>
              <a:off x="5391150" y="2189913"/>
              <a:ext cx="266700" cy="3187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cxnSpLocks/>
              <a:stCxn id="6" idx="3"/>
              <a:endCxn id="37" idx="1"/>
            </p:cNvCxnSpPr>
            <p:nvPr/>
          </p:nvCxnSpPr>
          <p:spPr>
            <a:xfrm flipV="1">
              <a:off x="4991562" y="2349273"/>
              <a:ext cx="399588" cy="5822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5007075" y="1872889"/>
            <a:ext cx="968049" cy="589880"/>
            <a:chOff x="4996982" y="1916372"/>
            <a:chExt cx="968049" cy="589880"/>
          </a:xfrm>
        </p:grpSpPr>
        <p:sp>
          <p:nvSpPr>
            <p:cNvPr id="39" name="Rectangle 38"/>
            <p:cNvSpPr/>
            <p:nvPr/>
          </p:nvSpPr>
          <p:spPr>
            <a:xfrm>
              <a:off x="5711742" y="2189913"/>
              <a:ext cx="253289" cy="3163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p:cNvGrpSpPr/>
            <p:nvPr/>
          </p:nvGrpSpPr>
          <p:grpSpPr>
            <a:xfrm>
              <a:off x="4996982" y="1916372"/>
              <a:ext cx="858128" cy="280685"/>
              <a:chOff x="4996982" y="1916372"/>
              <a:chExt cx="858128" cy="280685"/>
            </a:xfrm>
          </p:grpSpPr>
          <p:cxnSp>
            <p:nvCxnSpPr>
              <p:cNvPr id="15" name="Straight Connector 14"/>
              <p:cNvCxnSpPr>
                <a:cxnSpLocks/>
                <a:stCxn id="16" idx="3"/>
              </p:cNvCxnSpPr>
              <p:nvPr/>
            </p:nvCxnSpPr>
            <p:spPr>
              <a:xfrm>
                <a:off x="4996982" y="1916372"/>
                <a:ext cx="784386" cy="21217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781368" y="2128549"/>
                <a:ext cx="73742" cy="6850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cxnSp>
        <p:nvCxnSpPr>
          <p:cNvPr id="38" name="Straight Connector 37"/>
          <p:cNvCxnSpPr>
            <a:stCxn id="17" idx="3"/>
            <a:endCxn id="17" idx="3"/>
          </p:cNvCxnSpPr>
          <p:nvPr/>
        </p:nvCxnSpPr>
        <p:spPr>
          <a:xfrm>
            <a:off x="5007075" y="2827915"/>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a:xfrm>
            <a:off x="5007076" y="2189913"/>
            <a:ext cx="1311732" cy="638002"/>
            <a:chOff x="5039474" y="2190351"/>
            <a:chExt cx="1243768" cy="638002"/>
          </a:xfrm>
        </p:grpSpPr>
        <p:sp>
          <p:nvSpPr>
            <p:cNvPr id="40" name="Rectangle 39"/>
            <p:cNvSpPr/>
            <p:nvPr/>
          </p:nvSpPr>
          <p:spPr>
            <a:xfrm>
              <a:off x="6029953" y="2190351"/>
              <a:ext cx="253289" cy="3163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8" name="Straight Connector 47"/>
            <p:cNvCxnSpPr>
              <a:stCxn id="17" idx="3"/>
            </p:cNvCxnSpPr>
            <p:nvPr/>
          </p:nvCxnSpPr>
          <p:spPr>
            <a:xfrm flipV="1">
              <a:off x="5039474" y="2506252"/>
              <a:ext cx="1125351" cy="322101"/>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2" name="Group 51"/>
          <p:cNvGrpSpPr/>
          <p:nvPr/>
        </p:nvGrpSpPr>
        <p:grpSpPr>
          <a:xfrm>
            <a:off x="5007075" y="3111717"/>
            <a:ext cx="1004517" cy="342930"/>
            <a:chOff x="5025436" y="3114780"/>
            <a:chExt cx="1004517" cy="342930"/>
          </a:xfrm>
        </p:grpSpPr>
        <p:sp>
          <p:nvSpPr>
            <p:cNvPr id="41" name="Rectangle 40"/>
            <p:cNvSpPr/>
            <p:nvPr/>
          </p:nvSpPr>
          <p:spPr>
            <a:xfrm>
              <a:off x="5588982" y="3114780"/>
              <a:ext cx="440971" cy="34293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1" name="Straight Connector 50"/>
            <p:cNvCxnSpPr>
              <a:stCxn id="18" idx="3"/>
              <a:endCxn id="41" idx="1"/>
            </p:cNvCxnSpPr>
            <p:nvPr/>
          </p:nvCxnSpPr>
          <p:spPr>
            <a:xfrm flipV="1">
              <a:off x="5025436" y="3286245"/>
              <a:ext cx="563546" cy="6076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7" name="Group 56"/>
          <p:cNvGrpSpPr/>
          <p:nvPr/>
        </p:nvGrpSpPr>
        <p:grpSpPr>
          <a:xfrm>
            <a:off x="6579660" y="1718169"/>
            <a:ext cx="1294646" cy="290532"/>
            <a:chOff x="6546056" y="1724332"/>
            <a:chExt cx="1328249" cy="226504"/>
          </a:xfrm>
        </p:grpSpPr>
        <p:sp>
          <p:nvSpPr>
            <p:cNvPr id="42" name="Rectangle 41"/>
            <p:cNvSpPr/>
            <p:nvPr/>
          </p:nvSpPr>
          <p:spPr>
            <a:xfrm>
              <a:off x="6546056" y="1841282"/>
              <a:ext cx="290513" cy="1095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4" name="Straight Connector 53"/>
            <p:cNvCxnSpPr>
              <a:stCxn id="42" idx="3"/>
              <a:endCxn id="23" idx="1"/>
            </p:cNvCxnSpPr>
            <p:nvPr/>
          </p:nvCxnSpPr>
          <p:spPr>
            <a:xfrm flipV="1">
              <a:off x="6836569" y="1724332"/>
              <a:ext cx="1037736" cy="17172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0" name="Group 59"/>
          <p:cNvGrpSpPr/>
          <p:nvPr/>
        </p:nvGrpSpPr>
        <p:grpSpPr>
          <a:xfrm>
            <a:off x="6552278" y="2038228"/>
            <a:ext cx="1322028" cy="218020"/>
            <a:chOff x="6546055" y="1971893"/>
            <a:chExt cx="1322028" cy="218020"/>
          </a:xfrm>
        </p:grpSpPr>
        <p:sp>
          <p:nvSpPr>
            <p:cNvPr id="43" name="Rectangle 42"/>
            <p:cNvSpPr/>
            <p:nvPr/>
          </p:nvSpPr>
          <p:spPr>
            <a:xfrm>
              <a:off x="6546055" y="1971893"/>
              <a:ext cx="347664" cy="2180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9" name="Straight Connector 58"/>
            <p:cNvCxnSpPr>
              <a:stCxn id="21" idx="1"/>
            </p:cNvCxnSpPr>
            <p:nvPr/>
          </p:nvCxnSpPr>
          <p:spPr>
            <a:xfrm flipH="1" flipV="1">
              <a:off x="6893719" y="2072150"/>
              <a:ext cx="974364" cy="182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3" name="Group 62"/>
          <p:cNvGrpSpPr/>
          <p:nvPr/>
        </p:nvGrpSpPr>
        <p:grpSpPr>
          <a:xfrm>
            <a:off x="6959101" y="2505228"/>
            <a:ext cx="915205" cy="252412"/>
            <a:chOff x="6893719" y="2506252"/>
            <a:chExt cx="980587" cy="252412"/>
          </a:xfrm>
        </p:grpSpPr>
        <p:sp>
          <p:nvSpPr>
            <p:cNvPr id="44" name="Rectangle 43"/>
            <p:cNvSpPr/>
            <p:nvPr/>
          </p:nvSpPr>
          <p:spPr>
            <a:xfrm>
              <a:off x="6893719" y="2506252"/>
              <a:ext cx="481320" cy="2524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p:cNvCxnSpPr>
              <a:stCxn id="20" idx="1"/>
              <a:endCxn id="44" idx="3"/>
            </p:cNvCxnSpPr>
            <p:nvPr/>
          </p:nvCxnSpPr>
          <p:spPr>
            <a:xfrm flipH="1">
              <a:off x="7375039" y="2507690"/>
              <a:ext cx="499267" cy="12476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29" name="Group 1028"/>
          <p:cNvGrpSpPr/>
          <p:nvPr/>
        </p:nvGrpSpPr>
        <p:grpSpPr>
          <a:xfrm>
            <a:off x="6616201" y="2453297"/>
            <a:ext cx="1258105" cy="486089"/>
            <a:chOff x="6550819" y="2467144"/>
            <a:chExt cx="1323487" cy="486089"/>
          </a:xfrm>
        </p:grpSpPr>
        <p:sp>
          <p:nvSpPr>
            <p:cNvPr id="45" name="Rectangle 44"/>
            <p:cNvSpPr/>
            <p:nvPr/>
          </p:nvSpPr>
          <p:spPr>
            <a:xfrm>
              <a:off x="6550819" y="2467144"/>
              <a:ext cx="253289" cy="3163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25" name="Straight Connector 1024"/>
            <p:cNvCxnSpPr>
              <a:stCxn id="19" idx="1"/>
            </p:cNvCxnSpPr>
            <p:nvPr/>
          </p:nvCxnSpPr>
          <p:spPr>
            <a:xfrm flipH="1" flipV="1">
              <a:off x="6673646" y="2927557"/>
              <a:ext cx="1200660" cy="2567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28" name="Straight Connector 1027"/>
            <p:cNvCxnSpPr>
              <a:endCxn id="45" idx="2"/>
            </p:cNvCxnSpPr>
            <p:nvPr/>
          </p:nvCxnSpPr>
          <p:spPr>
            <a:xfrm flipV="1">
              <a:off x="6673645" y="2783483"/>
              <a:ext cx="3819" cy="134216"/>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32" name="Group 1031"/>
          <p:cNvGrpSpPr/>
          <p:nvPr/>
        </p:nvGrpSpPr>
        <p:grpSpPr>
          <a:xfrm>
            <a:off x="6545059" y="3034568"/>
            <a:ext cx="1329247" cy="260593"/>
            <a:chOff x="6479677" y="3027253"/>
            <a:chExt cx="1394629" cy="260593"/>
          </a:xfrm>
        </p:grpSpPr>
        <p:sp>
          <p:nvSpPr>
            <p:cNvPr id="46" name="Rectangle 45"/>
            <p:cNvSpPr/>
            <p:nvPr/>
          </p:nvSpPr>
          <p:spPr>
            <a:xfrm>
              <a:off x="6479677" y="3027253"/>
              <a:ext cx="265972" cy="15194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31" name="Straight Connector 1030"/>
            <p:cNvCxnSpPr>
              <a:stCxn id="22" idx="1"/>
              <a:endCxn id="46" idx="3"/>
            </p:cNvCxnSpPr>
            <p:nvPr/>
          </p:nvCxnSpPr>
          <p:spPr>
            <a:xfrm flipH="1" flipV="1">
              <a:off x="6745649" y="3103224"/>
              <a:ext cx="1128657" cy="184622"/>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0255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2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l="-1870"/>
          <a:stretch/>
        </p:blipFill>
        <p:spPr>
          <a:xfrm>
            <a:off x="4076632" y="1587115"/>
            <a:ext cx="5066598" cy="3556385"/>
          </a:xfrm>
          <a:prstGeom prst="rect">
            <a:avLst/>
          </a:prstGeom>
        </p:spPr>
      </p:pic>
      <p:sp>
        <p:nvSpPr>
          <p:cNvPr id="2" name="Title 1"/>
          <p:cNvSpPr>
            <a:spLocks noGrp="1"/>
          </p:cNvSpPr>
          <p:nvPr>
            <p:ph type="title"/>
          </p:nvPr>
        </p:nvSpPr>
        <p:spPr/>
        <p:txBody>
          <a:bodyPr/>
          <a:lstStyle/>
          <a:p>
            <a:r>
              <a:rPr lang="en-US" dirty="0"/>
              <a:t>Protection for Water Tower Pumps</a:t>
            </a:r>
          </a:p>
        </p:txBody>
      </p:sp>
      <p:sp>
        <p:nvSpPr>
          <p:cNvPr id="39" name="TextBox 38"/>
          <p:cNvSpPr txBox="1"/>
          <p:nvPr/>
        </p:nvSpPr>
        <p:spPr>
          <a:xfrm>
            <a:off x="340357" y="837932"/>
            <a:ext cx="7575299" cy="307777"/>
          </a:xfrm>
          <a:prstGeom prst="rect">
            <a:avLst/>
          </a:prstGeom>
          <a:solidFill>
            <a:srgbClr val="77787B"/>
          </a:solidFill>
          <a:ln>
            <a:solidFill>
              <a:srgbClr val="77787B"/>
            </a:solidFill>
          </a:ln>
        </p:spPr>
        <p:txBody>
          <a:bodyPr wrap="square" rtlCol="0">
            <a:spAutoFit/>
          </a:bodyPr>
          <a:lstStyle/>
          <a:p>
            <a:pPr algn="ctr"/>
            <a:r>
              <a:rPr lang="en-US" sz="1400" dirty="0">
                <a:solidFill>
                  <a:schemeClr val="bg1"/>
                </a:solidFill>
              </a:rPr>
              <a:t>Motor and Pump</a:t>
            </a:r>
          </a:p>
        </p:txBody>
      </p:sp>
      <p:sp>
        <p:nvSpPr>
          <p:cNvPr id="45" name="Rectangle 44"/>
          <p:cNvSpPr/>
          <p:nvPr/>
        </p:nvSpPr>
        <p:spPr>
          <a:xfrm>
            <a:off x="5102221"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p:cNvSpPr/>
          <p:nvPr/>
        </p:nvSpPr>
        <p:spPr>
          <a:xfrm>
            <a:off x="5058597" y="2146686"/>
            <a:ext cx="99719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UL Class Fuses</a:t>
            </a:r>
          </a:p>
        </p:txBody>
      </p:sp>
      <p:sp>
        <p:nvSpPr>
          <p:cNvPr id="50" name="Rectangle 49"/>
          <p:cNvSpPr/>
          <p:nvPr/>
        </p:nvSpPr>
        <p:spPr>
          <a:xfrm>
            <a:off x="1287819" y="11963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p:cNvSpPr/>
          <p:nvPr/>
        </p:nvSpPr>
        <p:spPr>
          <a:xfrm>
            <a:off x="1254757" y="2140470"/>
            <a:ext cx="956049"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Enhanced Overload Relay</a:t>
            </a:r>
          </a:p>
        </p:txBody>
      </p:sp>
      <p:sp>
        <p:nvSpPr>
          <p:cNvPr id="53" name="Rectangle 52"/>
          <p:cNvSpPr/>
          <p:nvPr/>
        </p:nvSpPr>
        <p:spPr>
          <a:xfrm>
            <a:off x="2236107" y="11963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p:cNvSpPr/>
          <p:nvPr/>
        </p:nvSpPr>
        <p:spPr>
          <a:xfrm>
            <a:off x="2179719" y="2146686"/>
            <a:ext cx="105316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Voltage Monitors</a:t>
            </a:r>
          </a:p>
        </p:txBody>
      </p:sp>
      <p:sp>
        <p:nvSpPr>
          <p:cNvPr id="55" name="Rectangle 54"/>
          <p:cNvSpPr/>
          <p:nvPr/>
        </p:nvSpPr>
        <p:spPr>
          <a:xfrm>
            <a:off x="4144197"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p:cNvSpPr/>
          <p:nvPr/>
        </p:nvSpPr>
        <p:spPr>
          <a:xfrm>
            <a:off x="4076631" y="2146686"/>
            <a:ext cx="105102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Pump Controllers / Liquid Level</a:t>
            </a:r>
          </a:p>
        </p:txBody>
      </p:sp>
      <p:sp>
        <p:nvSpPr>
          <p:cNvPr id="62" name="Rectangle 61"/>
          <p:cNvSpPr/>
          <p:nvPr/>
        </p:nvSpPr>
        <p:spPr>
          <a:xfrm>
            <a:off x="340357" y="1196361"/>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Rectangle 83"/>
          <p:cNvSpPr/>
          <p:nvPr/>
        </p:nvSpPr>
        <p:spPr>
          <a:xfrm>
            <a:off x="3187144"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238494" y="2140470"/>
            <a:ext cx="1097482" cy="2593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Bluetooth Enabled Overload Relay</a:t>
            </a:r>
          </a:p>
        </p:txBody>
      </p:sp>
      <p:sp>
        <p:nvSpPr>
          <p:cNvPr id="86" name="Rectangle 85"/>
          <p:cNvSpPr/>
          <p:nvPr/>
        </p:nvSpPr>
        <p:spPr>
          <a:xfrm>
            <a:off x="3147565" y="2146686"/>
            <a:ext cx="104479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Alternating Relay</a:t>
            </a:r>
          </a:p>
        </p:txBody>
      </p:sp>
      <p:grpSp>
        <p:nvGrpSpPr>
          <p:cNvPr id="87" name="Group 86"/>
          <p:cNvGrpSpPr/>
          <p:nvPr/>
        </p:nvGrpSpPr>
        <p:grpSpPr>
          <a:xfrm>
            <a:off x="5187383" y="1340248"/>
            <a:ext cx="737417" cy="752238"/>
            <a:chOff x="6169311" y="1391089"/>
            <a:chExt cx="737417" cy="752238"/>
          </a:xfrm>
        </p:grpSpPr>
        <p:pic>
          <p:nvPicPr>
            <p:cNvPr id="88" name="Picture 2" descr="Picture 1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26473" y="1391089"/>
              <a:ext cx="580255" cy="684128"/>
            </a:xfrm>
            <a:prstGeom prst="rect">
              <a:avLst/>
            </a:prstGeom>
            <a:noFill/>
            <a:ln w="9525">
              <a:noFill/>
              <a:miter lim="800000"/>
              <a:headEnd/>
              <a:tailEnd/>
            </a:ln>
          </p:spPr>
        </p:pic>
        <p:pic>
          <p:nvPicPr>
            <p:cNvPr id="89" name="Picture 7" descr="CCMR6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69311" y="1831383"/>
              <a:ext cx="145256" cy="311944"/>
            </a:xfrm>
            <a:prstGeom prst="rect">
              <a:avLst/>
            </a:prstGeom>
            <a:noFill/>
            <a:ln w="9525">
              <a:noFill/>
              <a:miter lim="800000"/>
              <a:headEnd/>
              <a:tailEnd/>
            </a:ln>
          </p:spPr>
        </p:pic>
      </p:grpSp>
      <p:sp>
        <p:nvSpPr>
          <p:cNvPr id="90" name="Rectangle 89"/>
          <p:cNvSpPr/>
          <p:nvPr/>
        </p:nvSpPr>
        <p:spPr>
          <a:xfrm>
            <a:off x="7001256"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90"/>
          <p:cNvSpPr/>
          <p:nvPr/>
        </p:nvSpPr>
        <p:spPr>
          <a:xfrm>
            <a:off x="6983215" y="2146686"/>
            <a:ext cx="109823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Power Distribution Blocks</a:t>
            </a:r>
          </a:p>
        </p:txBody>
      </p:sp>
      <p:sp>
        <p:nvSpPr>
          <p:cNvPr id="92" name="Rectangle 91"/>
          <p:cNvSpPr/>
          <p:nvPr/>
        </p:nvSpPr>
        <p:spPr>
          <a:xfrm>
            <a:off x="6050723" y="1199826"/>
            <a:ext cx="914400" cy="914400"/>
          </a:xfrm>
          <a:prstGeom prst="rect">
            <a:avLst/>
          </a:prstGeom>
          <a:solidFill>
            <a:schemeClr val="bg1"/>
          </a:solidFill>
          <a:ln w="12700">
            <a:solidFill>
              <a:srgbClr val="7778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3" name="Picture 28" descr="Fuseblock1.jpg"/>
          <p:cNvPicPr>
            <a:picLocks noChangeAspect="1"/>
          </p:cNvPicPr>
          <p:nvPr/>
        </p:nvPicPr>
        <p:blipFill>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568791" y="1410300"/>
            <a:ext cx="364228" cy="425950"/>
          </a:xfrm>
          <a:prstGeom prst="rect">
            <a:avLst/>
          </a:prstGeom>
          <a:noFill/>
          <a:ln w="9525">
            <a:noFill/>
            <a:miter lim="800000"/>
            <a:headEnd/>
            <a:tailEnd/>
          </a:ln>
        </p:spPr>
      </p:pic>
      <p:pic>
        <p:nvPicPr>
          <p:cNvPr id="94" name="Picture 5" descr="FuseCover_J_OneOff.jp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092776" y="1528207"/>
            <a:ext cx="462627" cy="362653"/>
          </a:xfrm>
          <a:prstGeom prst="rect">
            <a:avLst/>
          </a:prstGeom>
          <a:noFill/>
          <a:ln w="9525">
            <a:noFill/>
            <a:miter lim="800000"/>
            <a:headEnd/>
            <a:tailEnd/>
          </a:ln>
        </p:spPr>
      </p:pic>
      <p:sp>
        <p:nvSpPr>
          <p:cNvPr id="95" name="Rectangle 94"/>
          <p:cNvSpPr/>
          <p:nvPr/>
        </p:nvSpPr>
        <p:spPr>
          <a:xfrm>
            <a:off x="5990957" y="2146686"/>
            <a:ext cx="1007561"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tx1">
                    <a:lumMod val="50000"/>
                    <a:lumOff val="50000"/>
                  </a:schemeClr>
                </a:solidFill>
              </a:rPr>
              <a:t>LF Series Blocks &amp; Covers</a:t>
            </a:r>
          </a:p>
        </p:txBody>
      </p:sp>
      <p:pic>
        <p:nvPicPr>
          <p:cNvPr id="96" name="Picture 4" descr="GDB Distribution Block"/>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135742" y="1345572"/>
            <a:ext cx="650462" cy="650462"/>
          </a:xfrm>
          <a:prstGeom prst="rect">
            <a:avLst/>
          </a:prstGeom>
          <a:noFill/>
          <a:extLst>
            <a:ext uri="{909E8E84-426E-40DD-AFC4-6F175D3DCCD1}">
              <a14:hiddenFill xmlns:a14="http://schemas.microsoft.com/office/drawing/2010/main">
                <a:solidFill>
                  <a:srgbClr val="FFFFFF"/>
                </a:solidFill>
              </a14:hiddenFill>
            </a:ext>
          </a:extLst>
        </p:spPr>
      </p:pic>
      <p:pic>
        <p:nvPicPr>
          <p:cNvPr id="97" name="Picture 96"/>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515916" y="1242538"/>
            <a:ext cx="626599" cy="782109"/>
          </a:xfrm>
          <a:prstGeom prst="rect">
            <a:avLst/>
          </a:prstGeom>
        </p:spPr>
      </p:pic>
      <p:pic>
        <p:nvPicPr>
          <p:cNvPr id="98" name="Picture 97"/>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2362348" y="1275810"/>
            <a:ext cx="643464" cy="712166"/>
          </a:xfrm>
          <a:prstGeom prst="rect">
            <a:avLst/>
          </a:prstGeom>
        </p:spPr>
      </p:pic>
      <p:pic>
        <p:nvPicPr>
          <p:cNvPr id="99" name="Picture 98"/>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295472" y="1315827"/>
            <a:ext cx="718549" cy="718549"/>
          </a:xfrm>
          <a:prstGeom prst="rect">
            <a:avLst/>
          </a:prstGeom>
        </p:spPr>
      </p:pic>
      <p:pic>
        <p:nvPicPr>
          <p:cNvPr id="100" name="Picture 99"/>
          <p:cNvPicPr>
            <a:picLocks noChangeAspect="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315214" y="1250922"/>
            <a:ext cx="593305" cy="784762"/>
          </a:xfrm>
          <a:prstGeom prst="rect">
            <a:avLst/>
          </a:prstGeom>
        </p:spPr>
      </p:pic>
      <p:pic>
        <p:nvPicPr>
          <p:cNvPr id="101" name="Picture 100"/>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265236" y="1310837"/>
            <a:ext cx="914483" cy="682867"/>
          </a:xfrm>
          <a:prstGeom prst="rect">
            <a:avLst/>
          </a:prstGeom>
        </p:spPr>
      </p:pic>
      <p:sp>
        <p:nvSpPr>
          <p:cNvPr id="103" name="TextBox 102"/>
          <p:cNvSpPr txBox="1"/>
          <p:nvPr/>
        </p:nvSpPr>
        <p:spPr>
          <a:xfrm>
            <a:off x="442325" y="2650401"/>
            <a:ext cx="1906685" cy="307777"/>
          </a:xfrm>
          <a:prstGeom prst="rect">
            <a:avLst/>
          </a:prstGeom>
          <a:solidFill>
            <a:srgbClr val="1D7690"/>
          </a:solidFill>
          <a:ln>
            <a:solidFill>
              <a:srgbClr val="1D7690"/>
            </a:solidFill>
          </a:ln>
        </p:spPr>
        <p:txBody>
          <a:bodyPr wrap="square" rtlCol="0">
            <a:spAutoFit/>
          </a:bodyPr>
          <a:lstStyle/>
          <a:p>
            <a:pPr algn="ctr"/>
            <a:r>
              <a:rPr lang="en-US" sz="1400" dirty="0">
                <a:solidFill>
                  <a:schemeClr val="bg1"/>
                </a:solidFill>
              </a:rPr>
              <a:t>Safety</a:t>
            </a:r>
          </a:p>
        </p:txBody>
      </p:sp>
      <p:sp>
        <p:nvSpPr>
          <p:cNvPr id="104" name="Rectangle 103"/>
          <p:cNvSpPr/>
          <p:nvPr/>
        </p:nvSpPr>
        <p:spPr>
          <a:xfrm>
            <a:off x="446062" y="2997561"/>
            <a:ext cx="914400"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03700" y="3977837"/>
            <a:ext cx="914400"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Arc-Flash Protection</a:t>
            </a:r>
          </a:p>
        </p:txBody>
      </p:sp>
      <p:pic>
        <p:nvPicPr>
          <p:cNvPr id="106" name="Picture 105"/>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13248" y="3123061"/>
            <a:ext cx="600536" cy="411417"/>
          </a:xfrm>
          <a:prstGeom prst="rect">
            <a:avLst/>
          </a:prstGeom>
        </p:spPr>
      </p:pic>
      <p:pic>
        <p:nvPicPr>
          <p:cNvPr id="107" name="Picture 106"/>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64684" y="3543807"/>
            <a:ext cx="431743" cy="295478"/>
          </a:xfrm>
          <a:prstGeom prst="rect">
            <a:avLst/>
          </a:prstGeom>
        </p:spPr>
      </p:pic>
      <p:sp>
        <p:nvSpPr>
          <p:cNvPr id="108" name="Rectangle 107"/>
          <p:cNvSpPr/>
          <p:nvPr/>
        </p:nvSpPr>
        <p:spPr>
          <a:xfrm>
            <a:off x="1434610" y="2997561"/>
            <a:ext cx="914400" cy="914400"/>
          </a:xfrm>
          <a:prstGeom prst="rect">
            <a:avLst/>
          </a:prstGeom>
          <a:solidFill>
            <a:schemeClr val="bg1"/>
          </a:solidFill>
          <a:ln w="12700">
            <a:solidFill>
              <a:srgbClr val="1D76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1385176" y="3997355"/>
            <a:ext cx="913759" cy="2469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solidFill>
                  <a:schemeClr val="accent3">
                    <a:lumMod val="75000"/>
                  </a:schemeClr>
                </a:solidFill>
              </a:rPr>
              <a:t>Ground-Fault Relays</a:t>
            </a:r>
          </a:p>
        </p:txBody>
      </p:sp>
      <p:pic>
        <p:nvPicPr>
          <p:cNvPr id="110" name="Picture 109"/>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458581" y="3188039"/>
            <a:ext cx="859831" cy="613720"/>
          </a:xfrm>
          <a:prstGeom prst="rect">
            <a:avLst/>
          </a:prstGeom>
        </p:spPr>
      </p:pic>
    </p:spTree>
    <p:extLst>
      <p:ext uri="{BB962C8B-B14F-4D97-AF65-F5344CB8AC3E}">
        <p14:creationId xmlns:p14="http://schemas.microsoft.com/office/powerpoint/2010/main" val="2542383378"/>
      </p:ext>
    </p:extLst>
  </p:cSld>
  <p:clrMapOvr>
    <a:masterClrMapping/>
  </p:clrMapOvr>
</p:sld>
</file>

<file path=ppt/theme/theme1.xml><?xml version="1.0" encoding="utf-8"?>
<a:theme xmlns:a="http://schemas.openxmlformats.org/drawingml/2006/main" name="Littelfuse Official Theme">
  <a:themeElements>
    <a:clrScheme name="Littelfuse Secondary Colors for Charts and Graphs">
      <a:dk1>
        <a:srgbClr val="000000"/>
      </a:dk1>
      <a:lt1>
        <a:srgbClr val="FFFFFF"/>
      </a:lt1>
      <a:dk2>
        <a:srgbClr val="FEFFFF"/>
      </a:dk2>
      <a:lt2>
        <a:srgbClr val="FEFFFF"/>
      </a:lt2>
      <a:accent1>
        <a:srgbClr val="57AB81"/>
      </a:accent1>
      <a:accent2>
        <a:srgbClr val="CCCCCC"/>
      </a:accent2>
      <a:accent3>
        <a:srgbClr val="67A8BA"/>
      </a:accent3>
      <a:accent4>
        <a:srgbClr val="D7CDA5"/>
      </a:accent4>
      <a:accent5>
        <a:srgbClr val="ACD3C0"/>
      </a:accent5>
      <a:accent6>
        <a:srgbClr val="C8C8E2"/>
      </a:accent6>
      <a:hlink>
        <a:srgbClr val="6890FF"/>
      </a:hlink>
      <a:folHlink>
        <a:srgbClr val="1A708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ttelfuse Green">
      <a:srgbClr val="007E3A"/>
    </a:custClr>
    <a:custClr name="Gray">
      <a:srgbClr val="77787B"/>
    </a:custClr>
    <a:custClr name="Blue">
      <a:srgbClr val="1D7690"/>
    </a:custClr>
    <a:custClr name="Purple">
      <a:srgbClr val="42469D"/>
    </a:custClr>
  </a:custClrLst>
  <a:extLst>
    <a:ext uri="{05A4C25C-085E-4340-85A3-A5531E510DB2}">
      <thm15:themeFamily xmlns:thm15="http://schemas.microsoft.com/office/thememl/2012/main" name="Presentation1.pptx" id="{5876B9A7-6DCD-EE45-A927-A563AF57BC8A}" vid="{96A6A187-C0F2-F441-A4B7-4251F2C4F8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ontent_x0020_Type xmlns="47fc9bd9-81a9-4ffd-bffe-00d3d553efc0"/>
    <Business_x0020_Unit xmlns="47fc9bd9-81a9-4ffd-bffe-00d3d553efc0">Industrial</Business_x0020_Unit>
    <GatedContent xmlns="47fc9bd9-81a9-4ffd-bffe-00d3d553efc0">false</GatedContent>
    <Year_x0020_Published xmlns="47fc9bd9-81a9-4ffd-bffe-00d3d553efc0" xsi:nil="true"/>
    <Ready_x0020_for_x0020_update xmlns="47fc9bd9-81a9-4ffd-bffe-00d3d553efc0">false</Ready_x0020_for_x0020_update>
    <Tags xmlns="47fc9bd9-81a9-4ffd-bffe-00d3d553efc0" xsi:nil="true"/>
    <PublishingExpirationDate xmlns="http://schemas.microsoft.com/sharepoint/v3" xsi:nil="true"/>
    <Notes0 xmlns="47fc9bd9-81a9-4ffd-bffe-00d3d553efc0" xsi:nil="true"/>
    <PublishingStartDate xmlns="http://schemas.microsoft.com/sharepoint/v3" xsi:nil="true"/>
    <Page_x0020_Address xmlns="47fc9bd9-81a9-4ffd-bffe-00d3d553efc0">
      <Url/>
      <Description/>
    </Page_x0020_Address>
    <Done xmlns="47fc9bd9-81a9-4ffd-bffe-00d3d553efc0">false</Done>
    <Original_x0020_Author_x002f_s xmlns="47fc9bd9-81a9-4ffd-bffe-00d3d553efc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2DE24C193205340AC748017CFE5B464" ma:contentTypeVersion="26" ma:contentTypeDescription="Create a new document." ma:contentTypeScope="" ma:versionID="237e6dd606addce5cbdfe6335c5c1812">
  <xsd:schema xmlns:xsd="http://www.w3.org/2001/XMLSchema" xmlns:xs="http://www.w3.org/2001/XMLSchema" xmlns:p="http://schemas.microsoft.com/office/2006/metadata/properties" xmlns:ns1="http://schemas.microsoft.com/sharepoint/v3" xmlns:ns2="1a76ffeb-1e12-4de7-932e-5c3d1961c633" xmlns:ns3="47fc9bd9-81a9-4ffd-bffe-00d3d553efc0" targetNamespace="http://schemas.microsoft.com/office/2006/metadata/properties" ma:root="true" ma:fieldsID="104b626f164ad63ca157668310ff5437" ns1:_="" ns2:_="" ns3:_="">
    <xsd:import namespace="http://schemas.microsoft.com/sharepoint/v3"/>
    <xsd:import namespace="1a76ffeb-1e12-4de7-932e-5c3d1961c633"/>
    <xsd:import namespace="47fc9bd9-81a9-4ffd-bffe-00d3d553efc0"/>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Ready_x0020_for_x0020_update" minOccurs="0"/>
                <xsd:element ref="ns3:Notes0" minOccurs="0"/>
                <xsd:element ref="ns3:Done" minOccurs="0"/>
                <xsd:element ref="ns3:Content_x0020_Type"/>
                <xsd:element ref="ns3:Tags" minOccurs="0"/>
                <xsd:element ref="ns3:Year_x0020_Published" minOccurs="0"/>
                <xsd:element ref="ns3:Business_x0020_Unit" minOccurs="0"/>
                <xsd:element ref="ns3:Page_x0020_Address"/>
                <xsd:element ref="ns3:GatedContent" minOccurs="0"/>
                <xsd:element ref="ns3:Original_x0020_Author_x002f_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a76ffeb-1e12-4de7-932e-5c3d1961c633"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9bd9-81a9-4ffd-bffe-00d3d553efc0"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Ready_x0020_for_x0020_update" ma:index="20" nillable="true" ma:displayName="Ready for update" ma:default="0" ma:format="Dropdown" ma:internalName="Ready_x0020_for_x0020_update">
      <xsd:simpleType>
        <xsd:restriction base="dms:Boolean"/>
      </xsd:simpleType>
    </xsd:element>
    <xsd:element name="Notes0" ma:index="21" nillable="true" ma:displayName="Notes" ma:internalName="Notes0">
      <xsd:simpleType>
        <xsd:restriction base="dms:Text">
          <xsd:maxLength value="255"/>
        </xsd:restriction>
      </xsd:simpleType>
    </xsd:element>
    <xsd:element name="Done" ma:index="22" nillable="true" ma:displayName="Update Complete" ma:default="0" ma:description="design and content updates complete. Document ready for web." ma:format="Dropdown" ma:internalName="Done">
      <xsd:simpleType>
        <xsd:restriction base="dms:Boolean"/>
      </xsd:simpleType>
    </xsd:element>
    <xsd:element name="Content_x0020_Type" ma:index="23" ma:displayName="Content Type" ma:format="RadioButtons" ma:internalName="Content_x0020_Type">
      <xsd:simpleType>
        <xsd:restriction base="dms:Choice">
          <xsd:enumeration value="Application Guide"/>
          <xsd:enumeration value="Application eBook"/>
          <xsd:enumeration value="Article Published in Blog/Journal/magazine"/>
          <xsd:enumeration value="Case Study"/>
          <xsd:enumeration value="Conference Paper"/>
          <xsd:enumeration value="Data Sheet"/>
          <xsd:enumeration value="Interactive Media"/>
          <xsd:enumeration value="Technical Note"/>
          <xsd:enumeration value="Webcast"/>
          <xsd:enumeration value="White Paper"/>
          <xsd:enumeration value="Other"/>
        </xsd:restriction>
      </xsd:simpleType>
    </xsd:element>
    <xsd:element name="Tags" ma:index="24" nillable="true" ma:displayName="Tags" ma:internalName="Tags">
      <xsd:simpleType>
        <xsd:restriction base="dms:Note">
          <xsd:maxLength value="255"/>
        </xsd:restriction>
      </xsd:simpleType>
    </xsd:element>
    <xsd:element name="Year_x0020_Published" ma:index="25" nillable="true" ma:displayName="Year Published" ma:description="Year of most current version" ma:format="Dropdown" ma:internalName="Year_x0020_Published">
      <xsd:simpleType>
        <xsd:restriction base="dms:Text">
          <xsd:maxLength value="255"/>
        </xsd:restriction>
      </xsd:simpleType>
    </xsd:element>
    <xsd:element name="Business_x0020_Unit" ma:index="26" nillable="true" ma:displayName="Business Unit" ma:default="Industrial" ma:format="RadioButtons" ma:internalName="Business_x0020_Unit">
      <xsd:simpleType>
        <xsd:restriction base="dms:Choice">
          <xsd:enumeration value="Automotive"/>
          <xsd:enumeration value="Electronic"/>
          <xsd:enumeration value="Industrial"/>
        </xsd:restriction>
      </xsd:simpleType>
    </xsd:element>
    <xsd:element name="Page_x0020_Address" ma:index="27" ma:displayName="Web Address" ma:description="Provide the link to the landing page instead of the direct paper if it has one." ma:format="Hyperlink" ma:internalName="Page_x0020_Address">
      <xsd:complexType>
        <xsd:complexContent>
          <xsd:extension base="dms:URL">
            <xsd:sequence>
              <xsd:element name="Url" type="dms:ValidUrl"/>
              <xsd:element name="Description" type="xsd:string"/>
            </xsd:sequence>
          </xsd:extension>
        </xsd:complexContent>
      </xsd:complexType>
    </xsd:element>
    <xsd:element name="GatedContent" ma:index="28" nillable="true" ma:displayName="Gated Content" ma:default="0" ma:format="Dropdown" ma:internalName="GatedContent">
      <xsd:simpleType>
        <xsd:restriction base="dms:Boolean"/>
      </xsd:simpleType>
    </xsd:element>
    <xsd:element name="Original_x0020_Author_x002f_s" ma:index="29" nillable="true" ma:displayName="Original Author/s" ma:internalName="Original_x0020_Author_x002f_s">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8F5FC2-F716-41D0-8737-28B36A35D51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1a76ffeb-1e12-4de7-932e-5c3d1961c633"/>
    <ds:schemaRef ds:uri="http://schemas.microsoft.com/sharepoint/v3"/>
    <ds:schemaRef ds:uri="47fc9bd9-81a9-4ffd-bffe-00d3d553efc0"/>
    <ds:schemaRef ds:uri="http://www.w3.org/XML/1998/namespace"/>
    <ds:schemaRef ds:uri="http://purl.org/dc/dcmitype/"/>
  </ds:schemaRefs>
</ds:datastoreItem>
</file>

<file path=customXml/itemProps2.xml><?xml version="1.0" encoding="utf-8"?>
<ds:datastoreItem xmlns:ds="http://schemas.openxmlformats.org/officeDocument/2006/customXml" ds:itemID="{6C844986-80DE-47FE-B238-4D62B6E67A21}">
  <ds:schemaRefs>
    <ds:schemaRef ds:uri="http://schemas.microsoft.com/sharepoint/v3/contenttype/forms"/>
  </ds:schemaRefs>
</ds:datastoreItem>
</file>

<file path=customXml/itemProps3.xml><?xml version="1.0" encoding="utf-8"?>
<ds:datastoreItem xmlns:ds="http://schemas.openxmlformats.org/officeDocument/2006/customXml" ds:itemID="{071AAE96-99C5-4B9C-AAA7-9952A3C27C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a76ffeb-1e12-4de7-932e-5c3d1961c633"/>
    <ds:schemaRef ds:uri="47fc9bd9-81a9-4ffd-bffe-00d3d553ef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5490</TotalTime>
  <Words>2273</Words>
  <Application>Microsoft Office PowerPoint</Application>
  <PresentationFormat>On-screen Show (16:9)</PresentationFormat>
  <Paragraphs>418</Paragraphs>
  <Slides>34</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Courier New</vt:lpstr>
      <vt:lpstr>Lucida Grande</vt:lpstr>
      <vt:lpstr>Wingdings</vt:lpstr>
      <vt:lpstr>Littelfuse Official Theme</vt:lpstr>
      <vt:lpstr>Water/Wastewater Product Capabilities</vt:lpstr>
      <vt:lpstr>Robust Protection and Controls for  Water/Wastewater Critical Infrastructure</vt:lpstr>
      <vt:lpstr>Protection for Water/Wastewater Applications</vt:lpstr>
      <vt:lpstr>Solutions for Water/Wastewater Applications</vt:lpstr>
      <vt:lpstr>Protection for Storm-Water Pumping Stations</vt:lpstr>
      <vt:lpstr>Protection for Water and Wastewater Treatment</vt:lpstr>
      <vt:lpstr>Protection for Lift Stations</vt:lpstr>
      <vt:lpstr>Protection for Lift Stations</vt:lpstr>
      <vt:lpstr>Protection for Water Tower Pumps</vt:lpstr>
      <vt:lpstr>Protection for Water Wells/Pumping Stations</vt:lpstr>
      <vt:lpstr>Protection for Odor Control System Switchgear</vt:lpstr>
      <vt:lpstr>Fuses, Blocks, Holders</vt:lpstr>
      <vt:lpstr>UL Power Fuses</vt:lpstr>
      <vt:lpstr>Fuse Blocks, Holders, Power Distribution Blocks</vt:lpstr>
      <vt:lpstr>Timers</vt:lpstr>
      <vt:lpstr>Time Delay Relays</vt:lpstr>
      <vt:lpstr>Ground-Fault Protection</vt:lpstr>
      <vt:lpstr>Ground-Fault Relays</vt:lpstr>
      <vt:lpstr>Industrial Ground-Fault Circuit Interrupter </vt:lpstr>
      <vt:lpstr>Arc-Flash Protection</vt:lpstr>
      <vt:lpstr>Arc-Flash Relays Increase Safety and  Protect Equipment</vt:lpstr>
      <vt:lpstr>Motor Protection </vt:lpstr>
      <vt:lpstr>Basic Motor Protection</vt:lpstr>
      <vt:lpstr>Field Success Story:  Upgrade protection to extend equipment life</vt:lpstr>
      <vt:lpstr>Standard Motor Protection</vt:lpstr>
      <vt:lpstr>Advanced Motor Protection</vt:lpstr>
      <vt:lpstr>Smart Motor Protection</vt:lpstr>
      <vt:lpstr>MP8000: App For Phone Or Tablet</vt:lpstr>
      <vt:lpstr>Field Success Story:  Upgrade protection to improve worker safety</vt:lpstr>
      <vt:lpstr>Advanced Motor Protection</vt:lpstr>
      <vt:lpstr>Industrial Controls</vt:lpstr>
      <vt:lpstr>Easy to Find Online Resources</vt:lpstr>
      <vt:lpstr> GLOBAL FOOTPRINT</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 fabela</dc:creator>
  <cp:keywords/>
  <dc:description/>
  <cp:lastModifiedBy>Cynthia Chaplin</cp:lastModifiedBy>
  <cp:revision>236</cp:revision>
  <dcterms:created xsi:type="dcterms:W3CDTF">2017-01-30T19:07:16Z</dcterms:created>
  <dcterms:modified xsi:type="dcterms:W3CDTF">2022-02-17T16:01:41Z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0x01010072DE24C193205340AC748017CFE5B464</vt:lpwstr>
  </property>
  <property fmtid="{D5CDD505-2E9C-101B-9397-08002B2CF9AE}" pid="3" name="_dlc_DocIdItemGuid">
    <vt:lpwstr>ea41ef6f-328e-40de-944c-ad3641406509</vt:lpwstr>
  </property>
</Properties>
</file>